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5" r:id="rId2"/>
    <p:sldId id="258" r:id="rId3"/>
    <p:sldId id="259" r:id="rId4"/>
    <p:sldId id="260" r:id="rId5"/>
    <p:sldId id="262" r:id="rId6"/>
    <p:sldId id="263" r:id="rId7"/>
    <p:sldId id="264" r:id="rId8"/>
  </p:sldIdLst>
  <p:sldSz cx="6858000" cy="9144000" type="screen4x3"/>
  <p:notesSz cx="6735763" cy="98663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752"/>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2486" y="-7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1219202"/>
            <a:ext cx="1543050" cy="6949017"/>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1219202"/>
            <a:ext cx="4514850" cy="6949017"/>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938784"/>
            <a:ext cx="6172200" cy="1524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42900" y="938784"/>
            <a:ext cx="6172200" cy="1524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7.02.2022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6057900" y="8475134"/>
            <a:ext cx="457200" cy="486833"/>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7.02.2022</a:t>
            </a:fld>
            <a:endParaRPr lang="tr-TR"/>
          </a:p>
        </p:txBody>
      </p:sp>
      <p:sp>
        <p:nvSpPr>
          <p:cNvPr id="22" name="21 Altbilgi Yer Tutucusu"/>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4263" y="269877"/>
            <a:ext cx="6885411" cy="865632"/>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olatli.meb.gov.t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olatli.meb.gov.t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olatli.meb.gov.t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66" y="4500562"/>
            <a:ext cx="6172200" cy="1634170"/>
          </a:xfrm>
        </p:spPr>
        <p:txBody>
          <a:bodyPr anchor="ctr">
            <a:normAutofit/>
          </a:bodyPr>
          <a:lstStyle/>
          <a:p>
            <a:pPr algn="ctr">
              <a:buNone/>
            </a:pPr>
            <a:r>
              <a:rPr lang="tr-TR" sz="3600" dirty="0" smtClean="0">
                <a:solidFill>
                  <a:srgbClr val="417752"/>
                </a:solidFill>
                <a:latin typeface="Algerian" pitchFamily="82" charset="0"/>
              </a:rPr>
              <a:t>KİTABIMDAKİ HAZİNE PROJESİ</a:t>
            </a:r>
          </a:p>
          <a:p>
            <a:pPr algn="ctr">
              <a:buNone/>
            </a:pPr>
            <a:r>
              <a:rPr lang="tr-TR" sz="1700" dirty="0" smtClean="0">
                <a:solidFill>
                  <a:srgbClr val="417752"/>
                </a:solidFill>
                <a:latin typeface="Algerian" pitchFamily="82" charset="0"/>
              </a:rPr>
              <a:t>KİTAP OKUMA YARIŞMASI</a:t>
            </a:r>
            <a:endParaRPr lang="tr-TR" sz="1700" dirty="0">
              <a:solidFill>
                <a:srgbClr val="417752"/>
              </a:solidFill>
              <a:latin typeface="Algerian" pitchFamily="82" charset="0"/>
            </a:endParaRPr>
          </a:p>
        </p:txBody>
      </p:sp>
      <p:pic>
        <p:nvPicPr>
          <p:cNvPr id="1030" name="Picture 6" descr="C:\Users\Merve\Desktop\IŞIK\logolar\ilçe logo png.png"/>
          <p:cNvPicPr>
            <a:picLocks noChangeAspect="1" noChangeArrowheads="1"/>
          </p:cNvPicPr>
          <p:nvPr/>
        </p:nvPicPr>
        <p:blipFill>
          <a:blip r:embed="rId2"/>
          <a:srcRect/>
          <a:stretch>
            <a:fillRect/>
          </a:stretch>
        </p:blipFill>
        <p:spPr bwMode="auto">
          <a:xfrm>
            <a:off x="2786058" y="3000364"/>
            <a:ext cx="1500198" cy="1500198"/>
          </a:xfrm>
          <a:prstGeom prst="rect">
            <a:avLst/>
          </a:prstGeom>
          <a:noFill/>
        </p:spPr>
      </p:pic>
      <p:sp>
        <p:nvSpPr>
          <p:cNvPr id="8" name="7 Metin kutusu"/>
          <p:cNvSpPr txBox="1"/>
          <p:nvPr/>
        </p:nvSpPr>
        <p:spPr>
          <a:xfrm>
            <a:off x="3143248" y="8358214"/>
            <a:ext cx="857256" cy="461665"/>
          </a:xfrm>
          <a:prstGeom prst="rect">
            <a:avLst/>
          </a:prstGeom>
          <a:noFill/>
        </p:spPr>
        <p:txBody>
          <a:bodyPr wrap="square" rtlCol="0">
            <a:spAutoFit/>
          </a:bodyPr>
          <a:lstStyle/>
          <a:p>
            <a:r>
              <a:rPr lang="tr-TR" sz="2400" dirty="0" smtClean="0">
                <a:solidFill>
                  <a:schemeClr val="accent1">
                    <a:lumMod val="75000"/>
                  </a:schemeClr>
                </a:solidFill>
                <a:latin typeface="+mj-lt"/>
              </a:rPr>
              <a:t>2022</a:t>
            </a:r>
            <a:endParaRPr lang="tr-TR" sz="2400" dirty="0">
              <a:solidFill>
                <a:schemeClr val="accent1">
                  <a:lumMod val="75000"/>
                </a:schemeClr>
              </a:solidFill>
              <a:latin typeface="+mj-lt"/>
            </a:endParaRPr>
          </a:p>
        </p:txBody>
      </p:sp>
      <p:sp>
        <p:nvSpPr>
          <p:cNvPr id="13" name="12 Dikdörtgen"/>
          <p:cNvSpPr/>
          <p:nvPr/>
        </p:nvSpPr>
        <p:spPr>
          <a:xfrm>
            <a:off x="214290" y="1285852"/>
            <a:ext cx="6429419" cy="1569660"/>
          </a:xfrm>
          <a:prstGeom prst="rect">
            <a:avLst/>
          </a:prstGeom>
          <a:noFill/>
        </p:spPr>
        <p:txBody>
          <a:bodyPr wrap="square" lIns="91440" tIns="45720" rIns="91440" bIns="45720">
            <a:spAutoFit/>
          </a:bodyPr>
          <a:lstStyle/>
          <a:p>
            <a:pPr algn="ctr"/>
            <a:r>
              <a:rPr lang="tr-TR" sz="3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POLATLI KAYMAKAMLIĞI</a:t>
            </a:r>
          </a:p>
          <a:p>
            <a:pPr algn="ctr"/>
            <a:r>
              <a:rPr lang="tr-TR" sz="32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İLÇE MİLLİ EĞİTİM MÜDRÜLÜĞÜ</a:t>
            </a:r>
            <a:endParaRPr lang="tr-TR" sz="3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026" name="Picture 2" descr="C:\Users\Merve\Desktop\IŞIK\projeler\Kitabımdaki Hazine\Kitabımdaki Hazine.png"/>
          <p:cNvPicPr>
            <a:picLocks noChangeAspect="1" noChangeArrowheads="1"/>
          </p:cNvPicPr>
          <p:nvPr/>
        </p:nvPicPr>
        <p:blipFill>
          <a:blip r:embed="rId3"/>
          <a:srcRect/>
          <a:stretch>
            <a:fillRect/>
          </a:stretch>
        </p:blipFill>
        <p:spPr bwMode="auto">
          <a:xfrm>
            <a:off x="2285992" y="5643570"/>
            <a:ext cx="2595564" cy="25955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rve\Downloads\1642669052365.png"/>
          <p:cNvPicPr>
            <a:picLocks noChangeAspect="1" noChangeArrowheads="1"/>
          </p:cNvPicPr>
          <p:nvPr/>
        </p:nvPicPr>
        <p:blipFill>
          <a:blip r:embed="rId2" cstate="print">
            <a:lum bright="30000"/>
          </a:blip>
          <a:srcRect/>
          <a:stretch>
            <a:fillRect/>
          </a:stretch>
        </p:blipFill>
        <p:spPr bwMode="auto">
          <a:xfrm>
            <a:off x="1000108" y="2071670"/>
            <a:ext cx="5000660" cy="5000660"/>
          </a:xfrm>
          <a:prstGeom prst="rect">
            <a:avLst/>
          </a:prstGeom>
          <a:noFill/>
        </p:spPr>
      </p:pic>
      <p:graphicFrame>
        <p:nvGraphicFramePr>
          <p:cNvPr id="9" name="8 Tablo"/>
          <p:cNvGraphicFramePr>
            <a:graphicFrameLocks noGrp="1"/>
          </p:cNvGraphicFramePr>
          <p:nvPr/>
        </p:nvGraphicFramePr>
        <p:xfrm>
          <a:off x="142852" y="1285852"/>
          <a:ext cx="6572296" cy="7680034"/>
        </p:xfrm>
        <a:graphic>
          <a:graphicData uri="http://schemas.openxmlformats.org/drawingml/2006/table">
            <a:tbl>
              <a:tblPr firstRow="1" bandRow="1">
                <a:tableStyleId>{5940675A-B579-460E-94D1-54222C63F5DA}</a:tableStyleId>
              </a:tblPr>
              <a:tblGrid>
                <a:gridCol w="3286148"/>
                <a:gridCol w="3286148"/>
              </a:tblGrid>
              <a:tr h="571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100" kern="1200" dirty="0" smtClean="0">
                          <a:solidFill>
                            <a:schemeClr val="tx1"/>
                          </a:solidFill>
                          <a:latin typeface="+mj-lt"/>
                          <a:ea typeface="+mn-ea"/>
                          <a:cs typeface="+mn-cs"/>
                        </a:rPr>
                        <a:t>PROJE ADI</a:t>
                      </a:r>
                    </a:p>
                    <a:p>
                      <a:endParaRPr lang="tr-TR" sz="1100" dirty="0"/>
                    </a:p>
                  </a:txBody>
                  <a:tcPr/>
                </a:tc>
                <a:tc>
                  <a:txBody>
                    <a:bodyPr/>
                    <a:lstStyle/>
                    <a:p>
                      <a:r>
                        <a:rPr lang="tr-TR" sz="1100" dirty="0" smtClean="0"/>
                        <a:t>KİTABIMDAKİ HAZİNE</a:t>
                      </a:r>
                      <a:endParaRPr lang="tr-TR" sz="1100" dirty="0"/>
                    </a:p>
                  </a:txBody>
                  <a:tcPr/>
                </a:tc>
              </a:tr>
              <a:tr h="428630">
                <a:tc>
                  <a:txBody>
                    <a:bodyPr/>
                    <a:lstStyle/>
                    <a:p>
                      <a:r>
                        <a:rPr lang="tr-TR" sz="1100" dirty="0" smtClean="0">
                          <a:latin typeface="+mj-lt"/>
                        </a:rPr>
                        <a:t>PROJENİN UYGULAMA ALANI</a:t>
                      </a:r>
                      <a:endParaRPr lang="tr-TR" sz="11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100" kern="1200" dirty="0" smtClean="0">
                          <a:solidFill>
                            <a:schemeClr val="tx1"/>
                          </a:solidFill>
                          <a:latin typeface="+mj-lt"/>
                          <a:ea typeface="+mn-ea"/>
                          <a:cs typeface="+mn-cs"/>
                        </a:rPr>
                        <a:t>İlçemizde bulunan resmi /özel ilkokul ve ortaokullar (1. ve 8. sınıflar hariç) </a:t>
                      </a:r>
                      <a:endParaRPr lang="tr-TR" sz="1100" dirty="0" smtClean="0">
                        <a:latin typeface="+mj-lt"/>
                      </a:endParaRPr>
                    </a:p>
                  </a:txBody>
                  <a:tcPr/>
                </a:tc>
              </a:tr>
              <a:tr h="428630">
                <a:tc>
                  <a:txBody>
                    <a:bodyPr/>
                    <a:lstStyle/>
                    <a:p>
                      <a:r>
                        <a:rPr lang="tr-TR" sz="1100" dirty="0" smtClean="0">
                          <a:latin typeface="+mj-lt"/>
                        </a:rPr>
                        <a:t>HEDEF KİTLE</a:t>
                      </a:r>
                      <a:endParaRPr lang="tr-TR" sz="11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100" kern="1200" dirty="0" smtClean="0">
                          <a:solidFill>
                            <a:schemeClr val="tx1"/>
                          </a:solidFill>
                          <a:latin typeface="+mj-lt"/>
                          <a:ea typeface="+mn-ea"/>
                          <a:cs typeface="+mn-cs"/>
                        </a:rPr>
                        <a:t>İlçemizdeki resmi / özel ilkokul ve ortaokullarda (1. ve 8. sınıflar hariç) eğitim gören öğrenciler</a:t>
                      </a:r>
                      <a:endParaRPr lang="tr-TR" sz="1100" dirty="0" smtClean="0">
                        <a:latin typeface="+mj-lt"/>
                      </a:endParaRPr>
                    </a:p>
                  </a:txBody>
                  <a:tcPr/>
                </a:tc>
              </a:tr>
              <a:tr h="428630">
                <a:tc>
                  <a:txBody>
                    <a:bodyPr/>
                    <a:lstStyle/>
                    <a:p>
                      <a:r>
                        <a:rPr lang="tr-TR" sz="1100" dirty="0" smtClean="0">
                          <a:latin typeface="+mj-lt"/>
                        </a:rPr>
                        <a:t>PROJE YÜRÜTÜCÜSÜ</a:t>
                      </a:r>
                      <a:endParaRPr lang="tr-TR" sz="11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smtClean="0">
                          <a:latin typeface="+mj-lt"/>
                        </a:rPr>
                        <a:t>Polatlı İlçe Milli Eğitim Müdürlüğü</a:t>
                      </a:r>
                    </a:p>
                  </a:txBody>
                  <a:tcPr/>
                </a:tc>
              </a:tr>
              <a:tr h="442922">
                <a:tc>
                  <a:txBody>
                    <a:bodyPr/>
                    <a:lstStyle/>
                    <a:p>
                      <a:r>
                        <a:rPr lang="tr-TR" sz="1100" dirty="0" smtClean="0">
                          <a:latin typeface="+mj-lt"/>
                        </a:rPr>
                        <a:t>PROJE PAYDAŞLARI</a:t>
                      </a:r>
                      <a:endParaRPr lang="tr-TR" sz="1100" dirty="0">
                        <a:latin typeface="+mj-lt"/>
                      </a:endParaRPr>
                    </a:p>
                  </a:txBody>
                  <a:tcPr/>
                </a:tc>
                <a:tc>
                  <a:txBody>
                    <a:bodyPr/>
                    <a:lstStyle/>
                    <a:p>
                      <a:r>
                        <a:rPr lang="tr-TR" sz="1100" dirty="0" smtClean="0">
                          <a:latin typeface="+mj-lt"/>
                        </a:rPr>
                        <a:t>Polatlı Kaymakamlığı</a:t>
                      </a:r>
                    </a:p>
                    <a:p>
                      <a:r>
                        <a:rPr lang="tr-TR" sz="1100" dirty="0" smtClean="0">
                          <a:latin typeface="+mj-lt"/>
                        </a:rPr>
                        <a:t>Polatlı İlçe Milli Eğitim Müdürlüğü</a:t>
                      </a:r>
                    </a:p>
                  </a:txBody>
                  <a:tcPr/>
                </a:tc>
              </a:tr>
              <a:tr h="571504">
                <a:tc>
                  <a:txBody>
                    <a:bodyPr/>
                    <a:lstStyle/>
                    <a:p>
                      <a:r>
                        <a:rPr lang="tr-TR" sz="1200" dirty="0" smtClean="0">
                          <a:latin typeface="+mj-lt"/>
                        </a:rPr>
                        <a:t>PROJE TANIMI</a:t>
                      </a:r>
                      <a:endParaRPr lang="tr-TR" sz="1200" dirty="0">
                        <a:latin typeface="+mj-lt"/>
                      </a:endParaRPr>
                    </a:p>
                  </a:txBody>
                  <a:tcPr/>
                </a:tc>
                <a:tc>
                  <a:txBody>
                    <a:bodyPr/>
                    <a:lstStyle/>
                    <a:p>
                      <a:r>
                        <a:rPr kumimoji="0" lang="tr-TR" sz="1200" kern="1200" dirty="0" smtClean="0">
                          <a:solidFill>
                            <a:schemeClr val="tx1"/>
                          </a:solidFill>
                          <a:latin typeface="+mj-lt"/>
                          <a:ea typeface="+mn-ea"/>
                          <a:cs typeface="+mn-cs"/>
                        </a:rPr>
                        <a:t>İlçemizde bulunan (resmi-özel toplam)  54</a:t>
                      </a:r>
                      <a:r>
                        <a:rPr kumimoji="0" lang="tr-TR" sz="1200" kern="1200" baseline="0" dirty="0" smtClean="0">
                          <a:solidFill>
                            <a:schemeClr val="tx1"/>
                          </a:solidFill>
                          <a:latin typeface="+mj-lt"/>
                          <a:ea typeface="+mn-ea"/>
                          <a:cs typeface="+mn-cs"/>
                        </a:rPr>
                        <a:t> okulumuzda</a:t>
                      </a:r>
                      <a:r>
                        <a:rPr kumimoji="0" lang="tr-TR" sz="1200" kern="1200" dirty="0" smtClean="0">
                          <a:solidFill>
                            <a:schemeClr val="tx1"/>
                          </a:solidFill>
                          <a:latin typeface="+mj-lt"/>
                          <a:ea typeface="+mn-ea"/>
                          <a:cs typeface="+mn-cs"/>
                        </a:rPr>
                        <a:t> öğrenim gören öğrenciler için </a:t>
                      </a:r>
                      <a:r>
                        <a:rPr kumimoji="0" lang="tr-TR" sz="1200" b="1" kern="1200" dirty="0" smtClean="0">
                          <a:solidFill>
                            <a:schemeClr val="tx1"/>
                          </a:solidFill>
                          <a:latin typeface="+mj-lt"/>
                          <a:ea typeface="+mn-ea"/>
                          <a:cs typeface="+mn-cs"/>
                        </a:rPr>
                        <a:t>(2.3.4.5.6.7.sınıf),</a:t>
                      </a:r>
                      <a:r>
                        <a:rPr kumimoji="0" lang="tr-TR" sz="1200" kern="1200" dirty="0" smtClean="0">
                          <a:solidFill>
                            <a:schemeClr val="tx1"/>
                          </a:solidFill>
                          <a:latin typeface="+mj-lt"/>
                          <a:ea typeface="+mn-ea"/>
                          <a:cs typeface="+mn-cs"/>
                        </a:rPr>
                        <a:t>projede belirlenen takvim çerçevesinde sınavlarla desteklenen ” </a:t>
                      </a:r>
                      <a:r>
                        <a:rPr kumimoji="0" lang="tr-TR" sz="1200" b="1" kern="1200" dirty="0" smtClean="0">
                          <a:solidFill>
                            <a:schemeClr val="tx1"/>
                          </a:solidFill>
                          <a:latin typeface="+mj-lt"/>
                          <a:ea typeface="+mn-ea"/>
                          <a:cs typeface="+mn-cs"/>
                        </a:rPr>
                        <a:t>Kitap Okuma Yarışması”</a:t>
                      </a:r>
                      <a:r>
                        <a:rPr kumimoji="0" lang="tr-TR" sz="1200" kern="1200" dirty="0" smtClean="0">
                          <a:solidFill>
                            <a:schemeClr val="tx1"/>
                          </a:solidFill>
                          <a:latin typeface="+mj-lt"/>
                          <a:ea typeface="+mn-ea"/>
                          <a:cs typeface="+mn-cs"/>
                        </a:rPr>
                        <a:t> düzenlenecektir.</a:t>
                      </a:r>
                      <a:endParaRPr lang="tr-TR" sz="1200" dirty="0">
                        <a:latin typeface="+mj-lt"/>
                      </a:endParaRPr>
                    </a:p>
                  </a:txBody>
                  <a:tcPr/>
                </a:tc>
              </a:tr>
              <a:tr h="571504">
                <a:tc>
                  <a:txBody>
                    <a:bodyPr/>
                    <a:lstStyle/>
                    <a:p>
                      <a:r>
                        <a:rPr lang="tr-TR" sz="1100" dirty="0" smtClean="0">
                          <a:latin typeface="+mj-lt"/>
                        </a:rPr>
                        <a:t>PROJE AMACI</a:t>
                      </a:r>
                      <a:endParaRPr lang="tr-TR" sz="1100" dirty="0">
                        <a:latin typeface="+mj-lt"/>
                      </a:endParaRPr>
                    </a:p>
                  </a:txBody>
                  <a:tcPr/>
                </a:tc>
                <a:tc>
                  <a:txBody>
                    <a:bodyPr/>
                    <a:lstStyle/>
                    <a:p>
                      <a:r>
                        <a:rPr kumimoji="0" lang="tr-TR" sz="1100" kern="1200" dirty="0" smtClean="0">
                          <a:solidFill>
                            <a:schemeClr val="tx1"/>
                          </a:solidFill>
                          <a:latin typeface="+mj-lt"/>
                          <a:ea typeface="+mn-ea"/>
                          <a:cs typeface="+mn-cs"/>
                        </a:rPr>
                        <a:t>-Öğrencilerimize okuma alışkanlığı kazandırmak</a:t>
                      </a:r>
                    </a:p>
                    <a:p>
                      <a:r>
                        <a:rPr kumimoji="0" lang="tr-TR" sz="1100" kern="1200" dirty="0" smtClean="0">
                          <a:solidFill>
                            <a:schemeClr val="tx1"/>
                          </a:solidFill>
                          <a:latin typeface="+mj-lt"/>
                          <a:ea typeface="+mn-ea"/>
                          <a:cs typeface="+mn-cs"/>
                        </a:rPr>
                        <a:t>-Okuduğunu anlama ve yorumlama becerilerini desteklemek</a:t>
                      </a:r>
                    </a:p>
                    <a:p>
                      <a:r>
                        <a:rPr kumimoji="0" lang="tr-TR" sz="1100" kern="1200" dirty="0" smtClean="0">
                          <a:solidFill>
                            <a:schemeClr val="tx1"/>
                          </a:solidFill>
                          <a:latin typeface="+mj-lt"/>
                          <a:ea typeface="+mn-ea"/>
                          <a:cs typeface="+mn-cs"/>
                        </a:rPr>
                        <a:t>-Türkçeyi doğru ve etkili kullanabilme becerisi geliştirmek</a:t>
                      </a:r>
                    </a:p>
                    <a:p>
                      <a:r>
                        <a:rPr kumimoji="0" lang="tr-TR" sz="1100" kern="1200" dirty="0" smtClean="0">
                          <a:solidFill>
                            <a:schemeClr val="tx1"/>
                          </a:solidFill>
                          <a:latin typeface="+mj-lt"/>
                          <a:ea typeface="+mn-ea"/>
                          <a:cs typeface="+mn-cs"/>
                        </a:rPr>
                        <a:t>-Öğrencilerimizin hayal dünyalarını zenginleştirebilmek</a:t>
                      </a:r>
                    </a:p>
                    <a:p>
                      <a:r>
                        <a:rPr kumimoji="0" lang="tr-TR" sz="1100" kern="1200" dirty="0" smtClean="0">
                          <a:solidFill>
                            <a:schemeClr val="tx1"/>
                          </a:solidFill>
                          <a:latin typeface="+mj-lt"/>
                          <a:ea typeface="+mn-ea"/>
                          <a:cs typeface="+mn-cs"/>
                        </a:rPr>
                        <a:t>-Sorumluluk duygusunu geliştirebilmek</a:t>
                      </a:r>
                    </a:p>
                    <a:p>
                      <a:r>
                        <a:rPr kumimoji="0" lang="tr-TR" sz="1100" kern="1200" dirty="0" smtClean="0">
                          <a:solidFill>
                            <a:schemeClr val="tx1"/>
                          </a:solidFill>
                          <a:latin typeface="+mj-lt"/>
                          <a:ea typeface="+mn-ea"/>
                          <a:cs typeface="+mn-cs"/>
                        </a:rPr>
                        <a:t>-Öğrencilerimizin evde kaliteli zaman geçirmelerini sağlamak</a:t>
                      </a:r>
                    </a:p>
                    <a:p>
                      <a:r>
                        <a:rPr kumimoji="0" lang="tr-TR" sz="1100" kern="1200" dirty="0" smtClean="0">
                          <a:solidFill>
                            <a:schemeClr val="tx1"/>
                          </a:solidFill>
                          <a:latin typeface="+mj-lt"/>
                          <a:ea typeface="+mn-ea"/>
                          <a:cs typeface="+mn-cs"/>
                        </a:rPr>
                        <a:t>-Sosyal medya bağımlılığından koruyabilmek</a:t>
                      </a:r>
                    </a:p>
                    <a:p>
                      <a:r>
                        <a:rPr kumimoji="0" lang="tr-TR" sz="1100" kern="1200" dirty="0" smtClean="0">
                          <a:solidFill>
                            <a:schemeClr val="tx1"/>
                          </a:solidFill>
                          <a:latin typeface="+mj-lt"/>
                          <a:ea typeface="+mn-ea"/>
                          <a:cs typeface="+mn-cs"/>
                        </a:rPr>
                        <a:t>-Karar verme yeteneklerini geliştirmek</a:t>
                      </a:r>
                    </a:p>
                    <a:p>
                      <a:r>
                        <a:rPr kumimoji="0" lang="tr-TR" sz="1100" kern="1200" dirty="0" smtClean="0">
                          <a:solidFill>
                            <a:schemeClr val="tx1"/>
                          </a:solidFill>
                          <a:latin typeface="+mj-lt"/>
                          <a:ea typeface="+mn-ea"/>
                          <a:cs typeface="+mn-cs"/>
                        </a:rPr>
                        <a:t>-Öğrencilerimizin</a:t>
                      </a:r>
                      <a:r>
                        <a:rPr kumimoji="0" lang="tr-TR" sz="1100" kern="1200" baseline="0" dirty="0" smtClean="0">
                          <a:solidFill>
                            <a:schemeClr val="tx1"/>
                          </a:solidFill>
                          <a:latin typeface="+mj-lt"/>
                          <a:ea typeface="+mn-ea"/>
                          <a:cs typeface="+mn-cs"/>
                        </a:rPr>
                        <a:t> genel kültürünü artırmak</a:t>
                      </a:r>
                      <a:endParaRPr kumimoji="0" lang="tr-TR" sz="1100" kern="1200" dirty="0" smtClean="0">
                        <a:solidFill>
                          <a:schemeClr val="tx1"/>
                        </a:solidFill>
                        <a:latin typeface="+mj-lt"/>
                        <a:ea typeface="+mn-ea"/>
                        <a:cs typeface="+mn-cs"/>
                      </a:endParaRPr>
                    </a:p>
                  </a:txBody>
                  <a:tcPr/>
                </a:tc>
              </a:tr>
              <a:tr h="1321603">
                <a:tc>
                  <a:txBody>
                    <a:bodyPr/>
                    <a:lstStyle/>
                    <a:p>
                      <a:r>
                        <a:rPr lang="tr-TR" sz="1100" dirty="0" smtClean="0">
                          <a:latin typeface="+mj-lt"/>
                        </a:rPr>
                        <a:t>PROJE HEDEFLERİ</a:t>
                      </a:r>
                      <a:endParaRPr lang="tr-TR" sz="1100" dirty="0">
                        <a:latin typeface="+mj-lt"/>
                      </a:endParaRPr>
                    </a:p>
                  </a:txBody>
                  <a:tcPr/>
                </a:tc>
                <a:tc>
                  <a:txBody>
                    <a:bodyPr/>
                    <a:lstStyle/>
                    <a:p>
                      <a:r>
                        <a:rPr kumimoji="0" lang="tr-TR" sz="1100" kern="1200" dirty="0" smtClean="0">
                          <a:solidFill>
                            <a:schemeClr val="tx1"/>
                          </a:solidFill>
                          <a:latin typeface="+mj-lt"/>
                          <a:ea typeface="+mn-ea"/>
                          <a:cs typeface="+mn-cs"/>
                        </a:rPr>
                        <a:t>-Öğrencilerimizin 2022 yılının Şubat, Mart, Nisan ve Mayıs aylarında, her ay 1 kitap olmak üzere toplam 4 kitap okuması</a:t>
                      </a:r>
                    </a:p>
                    <a:p>
                      <a:r>
                        <a:rPr kumimoji="0" lang="tr-TR" sz="1100" kern="1200" dirty="0" smtClean="0">
                          <a:solidFill>
                            <a:schemeClr val="tx1"/>
                          </a:solidFill>
                          <a:latin typeface="+mj-lt"/>
                          <a:ea typeface="+mn-ea"/>
                          <a:cs typeface="+mn-cs"/>
                        </a:rPr>
                        <a:t>-Şubat, Mart, Nisan, Mayıs aylarında okunan kitaplarla ilgili yapılacak </a:t>
                      </a:r>
                      <a:r>
                        <a:rPr kumimoji="0" lang="tr-TR" sz="1100" b="1" kern="1200" dirty="0" smtClean="0">
                          <a:solidFill>
                            <a:schemeClr val="tx1"/>
                          </a:solidFill>
                          <a:latin typeface="+mj-lt"/>
                          <a:ea typeface="+mn-ea"/>
                          <a:cs typeface="+mn-cs"/>
                        </a:rPr>
                        <a:t>4 sınavla</a:t>
                      </a:r>
                      <a:r>
                        <a:rPr kumimoji="0" lang="tr-TR" sz="1100" kern="1200" dirty="0" smtClean="0">
                          <a:solidFill>
                            <a:schemeClr val="tx1"/>
                          </a:solidFill>
                          <a:latin typeface="+mj-lt"/>
                          <a:ea typeface="+mn-ea"/>
                          <a:cs typeface="+mn-cs"/>
                        </a:rPr>
                        <a:t> 2.sınıftan 7.sınıfa kadar tüm öğrencilerde okuduğunu anlama becerilerinin geliştirilmesi</a:t>
                      </a:r>
                    </a:p>
                    <a:p>
                      <a:r>
                        <a:rPr kumimoji="0" lang="tr-TR" sz="1100" kern="1200" dirty="0" smtClean="0">
                          <a:solidFill>
                            <a:schemeClr val="tx1"/>
                          </a:solidFill>
                          <a:latin typeface="+mj-lt"/>
                          <a:ea typeface="+mn-ea"/>
                          <a:cs typeface="+mn-cs"/>
                        </a:rPr>
                        <a:t>-Okudukları kitaplarla, öğrencilerin hayal dünyalarının ve yaratıcı düşünme becerilerinin geliştirilmesi, aynı zamanda genel kültür birikimlerinin artırılması</a:t>
                      </a:r>
                    </a:p>
                    <a:p>
                      <a:r>
                        <a:rPr kumimoji="0" lang="tr-TR" sz="1100" kern="1200" dirty="0" smtClean="0">
                          <a:solidFill>
                            <a:schemeClr val="tx1"/>
                          </a:solidFill>
                          <a:latin typeface="+mj-lt"/>
                          <a:ea typeface="+mn-ea"/>
                          <a:cs typeface="+mn-cs"/>
                        </a:rPr>
                        <a:t>-Dereceye giren öğrencilerin ödüllendirilmesiyle, okumanın özendirilmesi ve teşvik edilmesi</a:t>
                      </a:r>
                    </a:p>
                    <a:p>
                      <a:endParaRPr lang="tr-TR" sz="1100" dirty="0">
                        <a:latin typeface="+mj-lt"/>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rve\Downloads\1642669052365.png"/>
          <p:cNvPicPr>
            <a:picLocks noChangeAspect="1" noChangeArrowheads="1"/>
          </p:cNvPicPr>
          <p:nvPr/>
        </p:nvPicPr>
        <p:blipFill>
          <a:blip r:embed="rId2" cstate="print">
            <a:lum bright="30000"/>
          </a:blip>
          <a:srcRect/>
          <a:stretch>
            <a:fillRect/>
          </a:stretch>
        </p:blipFill>
        <p:spPr bwMode="auto">
          <a:xfrm>
            <a:off x="1000108" y="2071670"/>
            <a:ext cx="5000660" cy="5000660"/>
          </a:xfrm>
          <a:prstGeom prst="rect">
            <a:avLst/>
          </a:prstGeom>
          <a:noFill/>
        </p:spPr>
      </p:pic>
      <p:graphicFrame>
        <p:nvGraphicFramePr>
          <p:cNvPr id="9" name="8 Tablo"/>
          <p:cNvGraphicFramePr>
            <a:graphicFrameLocks noGrp="1"/>
          </p:cNvGraphicFramePr>
          <p:nvPr/>
        </p:nvGraphicFramePr>
        <p:xfrm>
          <a:off x="142852" y="1285852"/>
          <a:ext cx="6572296" cy="7728560"/>
        </p:xfrm>
        <a:graphic>
          <a:graphicData uri="http://schemas.openxmlformats.org/drawingml/2006/table">
            <a:tbl>
              <a:tblPr firstRow="1" bandRow="1">
                <a:tableStyleId>{5940675A-B579-460E-94D1-54222C63F5DA}</a:tableStyleId>
              </a:tblPr>
              <a:tblGrid>
                <a:gridCol w="3286148"/>
                <a:gridCol w="3286148"/>
              </a:tblGrid>
              <a:tr h="413357">
                <a:tc gridSpan="2">
                  <a:txBody>
                    <a:bodyPr/>
                    <a:lstStyle/>
                    <a:p>
                      <a:pPr algn="ctr"/>
                      <a:r>
                        <a:rPr lang="tr-TR" sz="1800" b="1" dirty="0" smtClean="0">
                          <a:latin typeface="+mj-lt"/>
                        </a:rPr>
                        <a:t>PROJE EYLEM</a:t>
                      </a:r>
                      <a:r>
                        <a:rPr lang="tr-TR" sz="1800" b="1" baseline="0" dirty="0" smtClean="0">
                          <a:latin typeface="+mj-lt"/>
                        </a:rPr>
                        <a:t> PLANI</a:t>
                      </a:r>
                      <a:endParaRPr lang="tr-TR" sz="1800" b="1" dirty="0" smtClean="0">
                        <a:latin typeface="+mj-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mj-lt"/>
                      </a:endParaRPr>
                    </a:p>
                  </a:txBody>
                  <a:tcPr/>
                </a:tc>
              </a:tr>
              <a:tr h="683130">
                <a:tc>
                  <a:txBody>
                    <a:bodyPr/>
                    <a:lstStyle/>
                    <a:p>
                      <a:r>
                        <a:rPr lang="tr-TR" sz="1200" dirty="0" smtClean="0">
                          <a:latin typeface="+mj-lt"/>
                        </a:rPr>
                        <a:t>Proje</a:t>
                      </a:r>
                      <a:r>
                        <a:rPr lang="tr-TR" sz="1200" baseline="0" dirty="0" smtClean="0">
                          <a:latin typeface="+mj-lt"/>
                        </a:rPr>
                        <a:t> eylem planının hazırlanması</a:t>
                      </a:r>
                      <a:endParaRPr lang="tr-TR" sz="12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mj-lt"/>
                        </a:rPr>
                        <a:t>17-21</a:t>
                      </a:r>
                      <a:r>
                        <a:rPr lang="tr-TR" sz="1200" baseline="0" dirty="0" smtClean="0">
                          <a:latin typeface="+mj-lt"/>
                        </a:rPr>
                        <a:t> Ocak 2022</a:t>
                      </a:r>
                      <a:endParaRPr lang="tr-TR" sz="1200" dirty="0" smtClean="0">
                        <a:latin typeface="+mj-lt"/>
                      </a:endParaRPr>
                    </a:p>
                  </a:txBody>
                  <a:tcPr/>
                </a:tc>
              </a:tr>
              <a:tr h="793642">
                <a:tc>
                  <a:txBody>
                    <a:bodyPr/>
                    <a:lstStyle/>
                    <a:p>
                      <a:r>
                        <a:rPr kumimoji="0" lang="tr-TR" sz="1200" kern="1200" dirty="0" smtClean="0">
                          <a:solidFill>
                            <a:schemeClr val="tx1"/>
                          </a:solidFill>
                          <a:latin typeface="+mj-lt"/>
                          <a:ea typeface="+mn-ea"/>
                          <a:cs typeface="+mn-cs"/>
                        </a:rPr>
                        <a:t>Yarışma için her şubeden bir sınıf öğretmeni veya Türkçe öğretmeninden müteşekkil bir kitap seçme komisyonu kurulması ve üyelerle toplantı yapılarak süreç hakkında bilgilendirilmeleri</a:t>
                      </a:r>
                      <a:endParaRPr lang="tr-TR" sz="12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mj-lt"/>
                        </a:rPr>
                        <a:t>17-21 Ocak 2022</a:t>
                      </a:r>
                    </a:p>
                  </a:txBody>
                  <a:tcPr/>
                </a:tc>
              </a:tr>
              <a:tr h="766113">
                <a:tc>
                  <a:txBody>
                    <a:bodyPr/>
                    <a:lstStyle/>
                    <a:p>
                      <a:r>
                        <a:rPr kumimoji="0" lang="tr-TR" sz="1200" kern="1200" dirty="0" smtClean="0">
                          <a:solidFill>
                            <a:schemeClr val="tx1"/>
                          </a:solidFill>
                          <a:latin typeface="+mj-lt"/>
                          <a:ea typeface="+mn-ea"/>
                          <a:cs typeface="+mn-cs"/>
                        </a:rPr>
                        <a:t>Yarışma için </a:t>
                      </a:r>
                      <a:r>
                        <a:rPr kumimoji="0" lang="tr-TR" sz="1200" b="1" kern="1200" dirty="0" smtClean="0">
                          <a:solidFill>
                            <a:schemeClr val="tx1"/>
                          </a:solidFill>
                          <a:latin typeface="+mj-lt"/>
                          <a:ea typeface="+mn-ea"/>
                          <a:cs typeface="+mn-cs"/>
                        </a:rPr>
                        <a:t>2.sınıftan 7. Sınıfa kadar</a:t>
                      </a:r>
                      <a:r>
                        <a:rPr kumimoji="0" lang="tr-TR" sz="1200" kern="1200" dirty="0" smtClean="0">
                          <a:solidFill>
                            <a:schemeClr val="tx1"/>
                          </a:solidFill>
                          <a:latin typeface="+mj-lt"/>
                          <a:ea typeface="+mn-ea"/>
                          <a:cs typeface="+mn-cs"/>
                        </a:rPr>
                        <a:t> tüm şubelerde 4 aylık süre zarfında okuyacakları kitapların komisyon tarafından seçilmesi</a:t>
                      </a:r>
                      <a:endParaRPr lang="tr-TR" sz="1200" dirty="0">
                        <a:latin typeface="+mj-lt"/>
                      </a:endParaRPr>
                    </a:p>
                  </a:txBody>
                  <a:tcPr/>
                </a:tc>
                <a:tc>
                  <a:txBody>
                    <a:bodyPr/>
                    <a:lstStyle/>
                    <a:p>
                      <a:r>
                        <a:rPr lang="tr-TR" sz="1200" dirty="0" smtClean="0">
                          <a:latin typeface="+mj-lt"/>
                        </a:rPr>
                        <a:t>17-31 Ocak 2022</a:t>
                      </a:r>
                    </a:p>
                  </a:txBody>
                  <a:tcPr/>
                </a:tc>
              </a:tr>
              <a:tr h="793828">
                <a:tc>
                  <a:txBody>
                    <a:bodyPr/>
                    <a:lstStyle/>
                    <a:p>
                      <a:r>
                        <a:rPr kumimoji="0" lang="tr-TR" sz="1200" kern="1200" dirty="0" smtClean="0">
                          <a:solidFill>
                            <a:schemeClr val="tx1"/>
                          </a:solidFill>
                          <a:latin typeface="+mj-lt"/>
                          <a:ea typeface="+mn-ea"/>
                          <a:cs typeface="+mn-cs"/>
                        </a:rPr>
                        <a:t>Yarışma tanıtım videolarının ve posterlerinin hazırlanarak proje </a:t>
                      </a:r>
                      <a:r>
                        <a:rPr kumimoji="0" lang="tr-TR" sz="1200" kern="1200" dirty="0" err="1" smtClean="0">
                          <a:solidFill>
                            <a:schemeClr val="tx1"/>
                          </a:solidFill>
                          <a:latin typeface="+mj-lt"/>
                          <a:ea typeface="+mn-ea"/>
                          <a:cs typeface="+mn-cs"/>
                        </a:rPr>
                        <a:t>lansmanının</a:t>
                      </a:r>
                      <a:r>
                        <a:rPr kumimoji="0" lang="tr-TR" sz="1200" kern="1200" dirty="0" smtClean="0">
                          <a:solidFill>
                            <a:schemeClr val="tx1"/>
                          </a:solidFill>
                          <a:latin typeface="+mj-lt"/>
                          <a:ea typeface="+mn-ea"/>
                          <a:cs typeface="+mn-cs"/>
                        </a:rPr>
                        <a:t> gerçekleştirilmesi</a:t>
                      </a:r>
                      <a:endParaRPr lang="tr-TR" sz="1200" dirty="0">
                        <a:latin typeface="+mj-lt"/>
                      </a:endParaRPr>
                    </a:p>
                  </a:txBody>
                  <a:tcPr/>
                </a:tc>
                <a:tc>
                  <a:txBody>
                    <a:bodyPr/>
                    <a:lstStyle/>
                    <a:p>
                      <a:r>
                        <a:rPr kumimoji="0" lang="tr-TR" sz="1200" kern="1200" dirty="0" smtClean="0">
                          <a:solidFill>
                            <a:schemeClr val="tx1"/>
                          </a:solidFill>
                          <a:latin typeface="+mj-lt"/>
                          <a:ea typeface="+mn-ea"/>
                          <a:cs typeface="+mn-cs"/>
                        </a:rPr>
                        <a:t>31 Ocak 2022-07 Şubat 2022</a:t>
                      </a:r>
                    </a:p>
                  </a:txBody>
                  <a:tcPr/>
                </a:tc>
              </a:tr>
              <a:tr h="883153">
                <a:tc>
                  <a:txBody>
                    <a:bodyPr/>
                    <a:lstStyle/>
                    <a:p>
                      <a:r>
                        <a:rPr kumimoji="0" lang="tr-TR" sz="1200" kern="1200" dirty="0" smtClean="0">
                          <a:solidFill>
                            <a:schemeClr val="tx1"/>
                          </a:solidFill>
                          <a:latin typeface="+mj-lt"/>
                          <a:ea typeface="+mn-ea"/>
                          <a:cs typeface="+mn-cs"/>
                        </a:rPr>
                        <a:t>Yarışmaya başlanması, ilçemizdeki tüm ilkokul (1. ve 8.sınıflar hariç) ve ortaokul öğrencilerinin sınav için gerekli bilgilerinden oluşan bir veri tabanı oluşturulması</a:t>
                      </a:r>
                      <a:endParaRPr lang="tr-TR" sz="1200" dirty="0">
                        <a:latin typeface="+mj-lt"/>
                      </a:endParaRPr>
                    </a:p>
                  </a:txBody>
                  <a:tcPr/>
                </a:tc>
                <a:tc>
                  <a:txBody>
                    <a:bodyPr/>
                    <a:lstStyle/>
                    <a:p>
                      <a:r>
                        <a:rPr lang="tr-TR" sz="1200" dirty="0" smtClean="0">
                          <a:latin typeface="+mj-lt"/>
                        </a:rPr>
                        <a:t>10 Şubat 2022</a:t>
                      </a:r>
                      <a:endParaRPr lang="tr-TR" sz="1200" dirty="0">
                        <a:latin typeface="+mj-lt"/>
                      </a:endParaRPr>
                    </a:p>
                  </a:txBody>
                  <a:tcPr/>
                </a:tc>
              </a:tr>
              <a:tr h="1499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kern="1200" dirty="0" smtClean="0">
                          <a:solidFill>
                            <a:schemeClr val="tx1"/>
                          </a:solidFill>
                          <a:latin typeface="+mj-lt"/>
                          <a:ea typeface="+mn-ea"/>
                          <a:cs typeface="+mn-cs"/>
                        </a:rPr>
                        <a:t>4 sınavın</a:t>
                      </a:r>
                      <a:r>
                        <a:rPr kumimoji="0" lang="tr-TR" sz="1200" kern="1200" dirty="0" smtClean="0">
                          <a:solidFill>
                            <a:schemeClr val="tx1"/>
                          </a:solidFill>
                          <a:latin typeface="+mj-lt"/>
                          <a:ea typeface="+mn-ea"/>
                          <a:cs typeface="+mn-cs"/>
                        </a:rPr>
                        <a:t> toplam sonuçlarına göre sınavlarda en çok doğru yanıtı en kısa zamanda veren öğrencilerin sıralamasına göre her şubenin ilk üç dereceye giren öğrencilerinin ilan edilmesi</a:t>
                      </a:r>
                      <a:r>
                        <a:rPr kumimoji="0" lang="tr-TR" sz="1200" b="1" kern="1200" dirty="0" smtClean="0">
                          <a:solidFill>
                            <a:schemeClr val="tx1"/>
                          </a:solidFill>
                          <a:latin typeface="+mj-lt"/>
                          <a:ea typeface="+mn-ea"/>
                          <a:cs typeface="+mn-cs"/>
                        </a:rPr>
                        <a:t>(Puanlama yapılırken aynı puanı alan öğrencilerden yaşı küçük olan değerlendirmeye alınacaktır.)</a:t>
                      </a:r>
                      <a:endParaRPr kumimoji="0" lang="tr-TR" sz="1200" kern="1200" dirty="0" smtClean="0">
                        <a:solidFill>
                          <a:schemeClr val="tx1"/>
                        </a:solidFill>
                        <a:latin typeface="+mj-lt"/>
                        <a:ea typeface="+mn-ea"/>
                        <a:cs typeface="+mn-cs"/>
                      </a:endParaRPr>
                    </a:p>
                    <a:p>
                      <a:endParaRPr lang="tr-TR" sz="1200" dirty="0">
                        <a:latin typeface="+mj-lt"/>
                      </a:endParaRPr>
                    </a:p>
                  </a:txBody>
                  <a:tcPr/>
                </a:tc>
                <a:tc>
                  <a:txBody>
                    <a:bodyPr/>
                    <a:lstStyle/>
                    <a:p>
                      <a:r>
                        <a:rPr lang="tr-TR" sz="1200" dirty="0" smtClean="0">
                          <a:latin typeface="+mj-lt"/>
                        </a:rPr>
                        <a:t>15</a:t>
                      </a:r>
                      <a:r>
                        <a:rPr lang="tr-TR" sz="1200" baseline="0" dirty="0" smtClean="0">
                          <a:latin typeface="+mj-lt"/>
                        </a:rPr>
                        <a:t> MAYIS</a:t>
                      </a:r>
                      <a:r>
                        <a:rPr lang="tr-TR" sz="1200" dirty="0" smtClean="0">
                          <a:latin typeface="+mj-lt"/>
                        </a:rPr>
                        <a:t> 2022</a:t>
                      </a:r>
                      <a:endParaRPr lang="tr-TR" sz="1200" dirty="0">
                        <a:latin typeface="+mj-lt"/>
                      </a:endParaRPr>
                    </a:p>
                  </a:txBody>
                  <a:tcPr/>
                </a:tc>
              </a:tr>
              <a:tr h="537019">
                <a:tc>
                  <a:txBody>
                    <a:bodyPr/>
                    <a:lstStyle/>
                    <a:p>
                      <a:r>
                        <a:rPr kumimoji="0" lang="tr-TR" sz="1200" kern="1200" dirty="0" smtClean="0">
                          <a:solidFill>
                            <a:schemeClr val="tx1"/>
                          </a:solidFill>
                          <a:latin typeface="+mj-lt"/>
                          <a:ea typeface="+mn-ea"/>
                          <a:cs typeface="+mn-cs"/>
                        </a:rPr>
                        <a:t>Dereceye giren öğrencilere ödüllerinin dağıtılması</a:t>
                      </a:r>
                      <a:endParaRPr lang="tr-TR" sz="1200" dirty="0">
                        <a:latin typeface="+mj-lt"/>
                      </a:endParaRPr>
                    </a:p>
                  </a:txBody>
                  <a:tcPr/>
                </a:tc>
                <a:tc>
                  <a:txBody>
                    <a:bodyPr/>
                    <a:lstStyle/>
                    <a:p>
                      <a:r>
                        <a:rPr lang="tr-TR" sz="1200" dirty="0" smtClean="0">
                          <a:latin typeface="+mj-lt"/>
                        </a:rPr>
                        <a:t>19</a:t>
                      </a:r>
                      <a:r>
                        <a:rPr lang="tr-TR" sz="1200" baseline="0" dirty="0" smtClean="0">
                          <a:latin typeface="+mj-lt"/>
                        </a:rPr>
                        <a:t> MAYIS </a:t>
                      </a:r>
                      <a:r>
                        <a:rPr lang="tr-TR" sz="1200" dirty="0" smtClean="0">
                          <a:latin typeface="+mj-lt"/>
                        </a:rPr>
                        <a:t>2022</a:t>
                      </a:r>
                      <a:endParaRPr lang="tr-TR" sz="1200" dirty="0">
                        <a:latin typeface="+mj-lt"/>
                      </a:endParaRPr>
                    </a:p>
                  </a:txBody>
                  <a:tcPr/>
                </a:tc>
              </a:tr>
              <a:tr h="1274520">
                <a:tc gridSpan="2">
                  <a:txBody>
                    <a:bodyPr/>
                    <a:lstStyle/>
                    <a:p>
                      <a:pPr algn="ctr"/>
                      <a:endParaRPr kumimoji="0" lang="tr-TR" sz="1600" b="1" kern="1200" dirty="0" smtClean="0">
                        <a:solidFill>
                          <a:schemeClr val="tx1"/>
                        </a:solidFill>
                        <a:latin typeface="+mj-lt"/>
                        <a:ea typeface="+mn-ea"/>
                        <a:cs typeface="+mn-cs"/>
                      </a:endParaRPr>
                    </a:p>
                    <a:p>
                      <a:pPr algn="ctr"/>
                      <a:r>
                        <a:rPr kumimoji="0" lang="tr-TR" sz="1600" b="1" kern="1200" dirty="0" smtClean="0">
                          <a:solidFill>
                            <a:schemeClr val="tx1"/>
                          </a:solidFill>
                          <a:latin typeface="+mj-lt"/>
                          <a:ea typeface="+mn-ea"/>
                          <a:cs typeface="+mn-cs"/>
                        </a:rPr>
                        <a:t>Sınavlar </a:t>
                      </a:r>
                      <a:r>
                        <a:rPr kumimoji="0" lang="tr-TR" sz="1600" b="1" kern="1200" baseline="0" dirty="0" smtClean="0">
                          <a:solidFill>
                            <a:schemeClr val="tx1"/>
                          </a:solidFill>
                          <a:latin typeface="+mj-lt"/>
                          <a:ea typeface="+mn-ea"/>
                          <a:cs typeface="+mn-cs"/>
                        </a:rPr>
                        <a:t> </a:t>
                      </a:r>
                      <a:r>
                        <a:rPr kumimoji="0" lang="tr-TR" sz="1600" b="1" kern="1200" baseline="0" dirty="0" smtClean="0">
                          <a:solidFill>
                            <a:schemeClr val="tx1"/>
                          </a:solidFill>
                          <a:latin typeface="+mj-lt"/>
                          <a:ea typeface="+mn-ea"/>
                          <a:cs typeface="+mn-cs"/>
                          <a:hlinkClick r:id="rId3"/>
                        </a:rPr>
                        <a:t>https://polatli.meb.gov.tr/</a:t>
                      </a:r>
                      <a:r>
                        <a:rPr kumimoji="0" lang="tr-TR" sz="1600" b="1" kern="1200" baseline="0" dirty="0" smtClean="0">
                          <a:solidFill>
                            <a:schemeClr val="tx1"/>
                          </a:solidFill>
                          <a:latin typeface="+mj-lt"/>
                          <a:ea typeface="+mn-ea"/>
                          <a:cs typeface="+mn-cs"/>
                        </a:rPr>
                        <a:t> </a:t>
                      </a:r>
                      <a:r>
                        <a:rPr kumimoji="0" lang="tr-TR" sz="1600" b="1" kern="1200" dirty="0" smtClean="0">
                          <a:solidFill>
                            <a:schemeClr val="tx1"/>
                          </a:solidFill>
                          <a:latin typeface="+mj-lt"/>
                          <a:ea typeface="+mn-ea"/>
                          <a:cs typeface="+mn-cs"/>
                        </a:rPr>
                        <a:t>adresindeki sınav butonundan, tüm şubeler için ayrı tarih ve saatlerde çevrimiçi olarak gerçekleştirilecektir</a:t>
                      </a:r>
                      <a:endParaRPr lang="tr-TR" sz="1600" b="1" dirty="0">
                        <a:latin typeface="+mj-lt"/>
                      </a:endParaRPr>
                    </a:p>
                  </a:txBody>
                  <a:tcPr/>
                </a:tc>
                <a:tc hMerge="1">
                  <a:txBody>
                    <a:bodyPr/>
                    <a:lstStyle/>
                    <a:p>
                      <a:endParaRPr lang="tr-TR" sz="1200" dirty="0">
                        <a:latin typeface="+mj-lt"/>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rve\Downloads\1642669052365.png"/>
          <p:cNvPicPr>
            <a:picLocks noChangeAspect="1" noChangeArrowheads="1"/>
          </p:cNvPicPr>
          <p:nvPr/>
        </p:nvPicPr>
        <p:blipFill>
          <a:blip r:embed="rId2" cstate="print">
            <a:lum bright="30000"/>
          </a:blip>
          <a:srcRect/>
          <a:stretch>
            <a:fillRect/>
          </a:stretch>
        </p:blipFill>
        <p:spPr bwMode="auto">
          <a:xfrm>
            <a:off x="1000108" y="2071670"/>
            <a:ext cx="5000660" cy="5000660"/>
          </a:xfrm>
          <a:prstGeom prst="rect">
            <a:avLst/>
          </a:prstGeom>
          <a:noFill/>
        </p:spPr>
      </p:pic>
      <p:graphicFrame>
        <p:nvGraphicFramePr>
          <p:cNvPr id="9" name="8 Tablo"/>
          <p:cNvGraphicFramePr>
            <a:graphicFrameLocks noGrp="1"/>
          </p:cNvGraphicFramePr>
          <p:nvPr/>
        </p:nvGraphicFramePr>
        <p:xfrm>
          <a:off x="142852" y="1285852"/>
          <a:ext cx="6572296" cy="7643866"/>
        </p:xfrm>
        <a:graphic>
          <a:graphicData uri="http://schemas.openxmlformats.org/drawingml/2006/table">
            <a:tbl>
              <a:tblPr firstRow="1" bandRow="1">
                <a:tableStyleId>{5940675A-B579-460E-94D1-54222C63F5DA}</a:tableStyleId>
              </a:tblPr>
              <a:tblGrid>
                <a:gridCol w="3286148"/>
                <a:gridCol w="3286148"/>
              </a:tblGrid>
              <a:tr h="1843735">
                <a:tc gridSpan="2">
                  <a:txBody>
                    <a:bodyPr/>
                    <a:lstStyle/>
                    <a:p>
                      <a:pPr algn="ctr"/>
                      <a:endParaRPr kumimoji="0" lang="tr-TR" sz="1600" b="1" kern="1200" dirty="0" smtClean="0">
                        <a:solidFill>
                          <a:schemeClr val="tx1"/>
                        </a:solidFill>
                        <a:latin typeface="+mj-lt"/>
                        <a:ea typeface="+mn-ea"/>
                        <a:cs typeface="+mn-cs"/>
                      </a:endParaRPr>
                    </a:p>
                    <a:p>
                      <a:pPr algn="ctr"/>
                      <a:r>
                        <a:rPr kumimoji="0" lang="tr-TR" sz="1600" b="1" kern="1200" dirty="0" smtClean="0">
                          <a:solidFill>
                            <a:schemeClr val="tx1"/>
                          </a:solidFill>
                          <a:latin typeface="+mj-lt"/>
                          <a:ea typeface="+mn-ea"/>
                          <a:cs typeface="+mn-cs"/>
                        </a:rPr>
                        <a:t>POLATLI İLÇE MİLLİ EĞİTİM MÜDÜRLÜĞÜ İLKOKUL VE ORTAOKULLAR ARASI  “KİTABIMDAKİ</a:t>
                      </a:r>
                      <a:r>
                        <a:rPr kumimoji="0" lang="tr-TR" sz="1600" b="1" kern="1200" baseline="0" dirty="0" smtClean="0">
                          <a:solidFill>
                            <a:schemeClr val="tx1"/>
                          </a:solidFill>
                          <a:latin typeface="+mj-lt"/>
                          <a:ea typeface="+mn-ea"/>
                          <a:cs typeface="+mn-cs"/>
                        </a:rPr>
                        <a:t> HAZİNE</a:t>
                      </a:r>
                      <a:r>
                        <a:rPr kumimoji="0" lang="tr-TR" sz="1600" b="1" kern="1200" dirty="0" smtClean="0">
                          <a:solidFill>
                            <a:schemeClr val="tx1"/>
                          </a:solidFill>
                          <a:latin typeface="+mj-lt"/>
                          <a:ea typeface="+mn-ea"/>
                          <a:cs typeface="+mn-cs"/>
                        </a:rPr>
                        <a:t>” YARIŞMASI ŞARTNAMESİ</a:t>
                      </a:r>
                      <a:endParaRPr kumimoji="0" lang="tr-TR" sz="1600" kern="1200" dirty="0" smtClean="0">
                        <a:solidFill>
                          <a:schemeClr val="tx1"/>
                        </a:solidFill>
                        <a:latin typeface="+mj-lt"/>
                        <a:ea typeface="+mn-ea"/>
                        <a:cs typeface="+mn-cs"/>
                      </a:endParaRPr>
                    </a:p>
                    <a:p>
                      <a:r>
                        <a:rPr kumimoji="0" lang="tr-TR" sz="1600" b="1" kern="1200" dirty="0" smtClean="0">
                          <a:solidFill>
                            <a:schemeClr val="tx1"/>
                          </a:solidFill>
                          <a:latin typeface="+mn-lt"/>
                          <a:ea typeface="+mn-ea"/>
                          <a:cs typeface="+mn-cs"/>
                        </a:rPr>
                        <a:t>          </a:t>
                      </a:r>
                      <a:r>
                        <a:rPr kumimoji="0" lang="tr-TR" sz="1600" b="1" kern="1200" dirty="0" smtClean="0">
                          <a:solidFill>
                            <a:schemeClr val="tx1"/>
                          </a:solidFill>
                          <a:latin typeface="+mj-lt"/>
                          <a:ea typeface="+mn-ea"/>
                          <a:cs typeface="+mn-cs"/>
                        </a:rPr>
                        <a:t>Bu Şartname;</a:t>
                      </a:r>
                      <a:r>
                        <a:rPr kumimoji="0" lang="tr-TR" sz="1600" kern="1200" dirty="0" smtClean="0">
                          <a:solidFill>
                            <a:schemeClr val="tx1"/>
                          </a:solidFill>
                          <a:latin typeface="+mj-lt"/>
                          <a:ea typeface="+mn-ea"/>
                          <a:cs typeface="+mn-cs"/>
                        </a:rPr>
                        <a:t> kitap okuma yarışmasının amacını, katılım şartlarını, değerlendirme kriterlerini</a:t>
                      </a:r>
                      <a:r>
                        <a:rPr kumimoji="0" lang="tr-TR" sz="1600" kern="1200" baseline="0" dirty="0" smtClean="0">
                          <a:solidFill>
                            <a:schemeClr val="tx1"/>
                          </a:solidFill>
                          <a:latin typeface="+mj-lt"/>
                          <a:ea typeface="+mn-ea"/>
                          <a:cs typeface="+mn-cs"/>
                        </a:rPr>
                        <a:t> ve </a:t>
                      </a:r>
                      <a:r>
                        <a:rPr kumimoji="0" lang="tr-TR" sz="1600" kern="1200" dirty="0" smtClean="0">
                          <a:solidFill>
                            <a:schemeClr val="tx1"/>
                          </a:solidFill>
                          <a:latin typeface="+mj-lt"/>
                          <a:ea typeface="+mn-ea"/>
                          <a:cs typeface="+mn-cs"/>
                        </a:rPr>
                        <a:t>verilecek ödüllere ilişkin usul ve esasları kapsar.</a:t>
                      </a:r>
                    </a:p>
                    <a:p>
                      <a:endParaRPr lang="tr-TR" sz="1200" dirty="0">
                        <a:latin typeface="+mj-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atin typeface="+mj-lt"/>
                      </a:endParaRPr>
                    </a:p>
                  </a:txBody>
                  <a:tcPr/>
                </a:tc>
              </a:tr>
              <a:tr h="480145">
                <a:tc>
                  <a:txBody>
                    <a:bodyPr/>
                    <a:lstStyle/>
                    <a:p>
                      <a:r>
                        <a:rPr lang="tr-TR" sz="1200" dirty="0" smtClean="0">
                          <a:latin typeface="+mj-lt"/>
                        </a:rPr>
                        <a:t>YARIŞMAYI DÜZENLEYEN KURUM</a:t>
                      </a:r>
                      <a:endParaRPr lang="tr-TR" sz="12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mj-lt"/>
                        </a:rPr>
                        <a:t>POLATLI İLÇE</a:t>
                      </a:r>
                      <a:r>
                        <a:rPr lang="tr-TR" sz="1200" baseline="0" dirty="0" smtClean="0">
                          <a:latin typeface="+mj-lt"/>
                        </a:rPr>
                        <a:t> MİLLİ EĞİTİM MÜDÜRLÜĞÜ</a:t>
                      </a:r>
                      <a:endParaRPr lang="tr-TR" sz="1200" dirty="0" smtClean="0">
                        <a:latin typeface="+mj-lt"/>
                      </a:endParaRPr>
                    </a:p>
                  </a:txBody>
                  <a:tcPr/>
                </a:tc>
              </a:tr>
              <a:tr h="496155">
                <a:tc>
                  <a:txBody>
                    <a:bodyPr/>
                    <a:lstStyle/>
                    <a:p>
                      <a:r>
                        <a:rPr lang="tr-TR" sz="1200" dirty="0" smtClean="0">
                          <a:latin typeface="+mj-lt"/>
                        </a:rPr>
                        <a:t>YARIŞMANIN</a:t>
                      </a:r>
                      <a:r>
                        <a:rPr lang="tr-TR" sz="1200" baseline="0" dirty="0" smtClean="0">
                          <a:latin typeface="+mj-lt"/>
                        </a:rPr>
                        <a:t> KONUSU</a:t>
                      </a:r>
                      <a:endParaRPr lang="tr-TR" sz="1200" dirty="0">
                        <a:latin typeface="+mj-lt"/>
                      </a:endParaRPr>
                    </a:p>
                  </a:txBody>
                  <a:tcPr/>
                </a:tc>
                <a:tc>
                  <a:txBody>
                    <a:bodyPr/>
                    <a:lstStyle/>
                    <a:p>
                      <a:r>
                        <a:rPr lang="tr-TR" sz="1200" dirty="0" smtClean="0">
                          <a:latin typeface="+mj-lt"/>
                        </a:rPr>
                        <a:t>“KİTABIMDAKİ</a:t>
                      </a:r>
                      <a:r>
                        <a:rPr lang="tr-TR" sz="1200" baseline="0" dirty="0" smtClean="0">
                          <a:latin typeface="+mj-lt"/>
                        </a:rPr>
                        <a:t> HAZİNE” isimli kitap okuma yarışması</a:t>
                      </a:r>
                      <a:endParaRPr lang="tr-TR" sz="1200" dirty="0" smtClean="0">
                        <a:latin typeface="+mj-lt"/>
                      </a:endParaRPr>
                    </a:p>
                  </a:txBody>
                  <a:tcPr/>
                </a:tc>
              </a:tr>
              <a:tr h="2151024">
                <a:tc gridSpan="2">
                  <a:txBody>
                    <a:bodyPr/>
                    <a:lstStyle/>
                    <a:p>
                      <a:r>
                        <a:rPr lang="tr-TR" sz="1200" dirty="0" smtClean="0">
                          <a:latin typeface="+mj-lt"/>
                        </a:rPr>
                        <a:t>YARIŞMANIN AMACI</a:t>
                      </a:r>
                    </a:p>
                    <a:p>
                      <a:r>
                        <a:rPr kumimoji="0" lang="tr-TR" sz="1200" kern="1200" dirty="0" smtClean="0">
                          <a:solidFill>
                            <a:schemeClr val="tx1"/>
                          </a:solidFill>
                          <a:latin typeface="+mn-lt"/>
                          <a:ea typeface="+mn-ea"/>
                          <a:cs typeface="+mn-cs"/>
                        </a:rPr>
                        <a:t>-Öğrencilerimize okuma alışkanlığı kazandırmak</a:t>
                      </a:r>
                    </a:p>
                    <a:p>
                      <a:r>
                        <a:rPr kumimoji="0" lang="tr-TR" sz="1200" kern="1200" dirty="0" smtClean="0">
                          <a:solidFill>
                            <a:schemeClr val="tx1"/>
                          </a:solidFill>
                          <a:latin typeface="+mn-lt"/>
                          <a:ea typeface="+mn-ea"/>
                          <a:cs typeface="+mn-cs"/>
                        </a:rPr>
                        <a:t>-Okuduğunu anlama ve yorumlama becerilerini desteklemek</a:t>
                      </a:r>
                    </a:p>
                    <a:p>
                      <a:r>
                        <a:rPr kumimoji="0" lang="tr-TR" sz="1200" kern="1200" dirty="0" smtClean="0">
                          <a:solidFill>
                            <a:schemeClr val="tx1"/>
                          </a:solidFill>
                          <a:latin typeface="+mn-lt"/>
                          <a:ea typeface="+mn-ea"/>
                          <a:cs typeface="+mn-cs"/>
                        </a:rPr>
                        <a:t>-Türkçeyi doğru ve etkili kullanabilme becerisi geliştirmek</a:t>
                      </a:r>
                    </a:p>
                    <a:p>
                      <a:r>
                        <a:rPr kumimoji="0" lang="tr-TR" sz="1200" kern="1200" dirty="0" smtClean="0">
                          <a:solidFill>
                            <a:schemeClr val="tx1"/>
                          </a:solidFill>
                          <a:latin typeface="+mn-lt"/>
                          <a:ea typeface="+mn-ea"/>
                          <a:cs typeface="+mn-cs"/>
                        </a:rPr>
                        <a:t>-Öğrencilerimizin hayal dünyalarını zenginleştirebilmek</a:t>
                      </a:r>
                    </a:p>
                    <a:p>
                      <a:r>
                        <a:rPr kumimoji="0" lang="tr-TR" sz="1200" kern="1200" dirty="0" smtClean="0">
                          <a:solidFill>
                            <a:schemeClr val="tx1"/>
                          </a:solidFill>
                          <a:latin typeface="+mn-lt"/>
                          <a:ea typeface="+mn-ea"/>
                          <a:cs typeface="+mn-cs"/>
                        </a:rPr>
                        <a:t>-Sorumluluk duygusunu geliştirebilmek</a:t>
                      </a:r>
                    </a:p>
                    <a:p>
                      <a:r>
                        <a:rPr kumimoji="0" lang="tr-TR" sz="1200" kern="1200" dirty="0" smtClean="0">
                          <a:solidFill>
                            <a:schemeClr val="tx1"/>
                          </a:solidFill>
                          <a:latin typeface="+mn-lt"/>
                          <a:ea typeface="+mn-ea"/>
                          <a:cs typeface="+mn-cs"/>
                        </a:rPr>
                        <a:t>-Öğrencilerimizin evde kaliteli zaman geçirmelerini sağlamak</a:t>
                      </a:r>
                    </a:p>
                    <a:p>
                      <a:r>
                        <a:rPr kumimoji="0" lang="tr-TR" sz="1200" kern="1200" dirty="0" smtClean="0">
                          <a:solidFill>
                            <a:schemeClr val="tx1"/>
                          </a:solidFill>
                          <a:latin typeface="+mn-lt"/>
                          <a:ea typeface="+mn-ea"/>
                          <a:cs typeface="+mn-cs"/>
                        </a:rPr>
                        <a:t>-Sosyal medya bağımlılığından koruyabilmek</a:t>
                      </a:r>
                    </a:p>
                    <a:p>
                      <a:r>
                        <a:rPr kumimoji="0" lang="tr-TR" sz="1200" kern="1200" dirty="0" smtClean="0">
                          <a:solidFill>
                            <a:schemeClr val="tx1"/>
                          </a:solidFill>
                          <a:latin typeface="+mn-lt"/>
                          <a:ea typeface="+mn-ea"/>
                          <a:cs typeface="+mn-cs"/>
                        </a:rPr>
                        <a:t>-Karar verme yeteneklerini geliştirmek</a:t>
                      </a:r>
                    </a:p>
                    <a:p>
                      <a:r>
                        <a:rPr kumimoji="0" lang="tr-TR" sz="1200" kern="1200" dirty="0" smtClean="0">
                          <a:solidFill>
                            <a:schemeClr val="tx1"/>
                          </a:solidFill>
                          <a:latin typeface="+mn-lt"/>
                          <a:ea typeface="+mn-ea"/>
                          <a:cs typeface="+mn-cs"/>
                        </a:rPr>
                        <a:t>-Öğrencilerimizin</a:t>
                      </a:r>
                      <a:r>
                        <a:rPr kumimoji="0" lang="tr-TR" sz="1200" kern="1200" baseline="0" dirty="0" smtClean="0">
                          <a:solidFill>
                            <a:schemeClr val="tx1"/>
                          </a:solidFill>
                          <a:latin typeface="+mn-lt"/>
                          <a:ea typeface="+mn-ea"/>
                          <a:cs typeface="+mn-cs"/>
                        </a:rPr>
                        <a:t> genel kültürünü artırmak</a:t>
                      </a:r>
                      <a:endParaRPr kumimoji="0" lang="tr-TR" sz="1200" kern="1200" dirty="0" smtClean="0">
                        <a:solidFill>
                          <a:schemeClr val="tx1"/>
                        </a:solidFill>
                        <a:latin typeface="+mn-lt"/>
                        <a:ea typeface="+mn-ea"/>
                        <a:cs typeface="+mn-cs"/>
                      </a:endParaRPr>
                    </a:p>
                  </a:txBody>
                  <a:tcPr/>
                </a:tc>
                <a:tc hMerge="1">
                  <a:txBody>
                    <a:bodyPr/>
                    <a:lstStyle/>
                    <a:p>
                      <a:endParaRPr kumimoji="0" lang="tr-TR" sz="1200" kern="1200" dirty="0" smtClean="0">
                        <a:solidFill>
                          <a:schemeClr val="tx1"/>
                        </a:solidFill>
                        <a:latin typeface="+mj-lt"/>
                        <a:ea typeface="+mn-ea"/>
                        <a:cs typeface="+mn-cs"/>
                      </a:endParaRPr>
                    </a:p>
                  </a:txBody>
                  <a:tcPr/>
                </a:tc>
              </a:tr>
              <a:tr h="870677">
                <a:tc>
                  <a:txBody>
                    <a:bodyPr/>
                    <a:lstStyle/>
                    <a:p>
                      <a:r>
                        <a:rPr lang="tr-TR" sz="1200" dirty="0" smtClean="0">
                          <a:latin typeface="+mj-lt"/>
                        </a:rPr>
                        <a:t>YARIŞMANIN DAYANAĞI</a:t>
                      </a:r>
                      <a:endParaRPr lang="tr-TR" sz="1200" dirty="0">
                        <a:latin typeface="+mj-lt"/>
                      </a:endParaRPr>
                    </a:p>
                  </a:txBody>
                  <a:tcPr/>
                </a:tc>
                <a:tc>
                  <a:txBody>
                    <a:bodyPr/>
                    <a:lstStyle/>
                    <a:p>
                      <a:r>
                        <a:rPr kumimoji="0" lang="tr-TR" sz="1200" b="1" kern="1200" dirty="0" smtClean="0">
                          <a:solidFill>
                            <a:schemeClr val="tx1"/>
                          </a:solidFill>
                          <a:latin typeface="+mj-lt"/>
                          <a:ea typeface="+mn-ea"/>
                          <a:cs typeface="+mn-cs"/>
                        </a:rPr>
                        <a:t>Milli Eğitim Bakanlığı</a:t>
                      </a:r>
                      <a:r>
                        <a:rPr kumimoji="0" lang="tr-TR" sz="1200" kern="1200" dirty="0" smtClean="0">
                          <a:solidFill>
                            <a:schemeClr val="tx1"/>
                          </a:solidFill>
                          <a:latin typeface="+mj-lt"/>
                          <a:ea typeface="+mn-ea"/>
                          <a:cs typeface="+mn-cs"/>
                        </a:rPr>
                        <a:t> İlköğretim Kurumları Yönetmeliği</a:t>
                      </a:r>
                      <a:r>
                        <a:rPr kumimoji="0" lang="tr-TR" sz="1200" b="1" kern="1200" dirty="0" smtClean="0">
                          <a:solidFill>
                            <a:schemeClr val="tx1"/>
                          </a:solidFill>
                          <a:latin typeface="+mj-lt"/>
                          <a:ea typeface="+mn-ea"/>
                          <a:cs typeface="+mn-cs"/>
                        </a:rPr>
                        <a:t>(Madde 22)</a:t>
                      </a:r>
                      <a:endParaRPr lang="tr-TR" sz="1200" dirty="0">
                        <a:latin typeface="+mj-lt"/>
                      </a:endParaRPr>
                    </a:p>
                  </a:txBody>
                  <a:tcPr/>
                </a:tc>
              </a:tr>
              <a:tr h="880262">
                <a:tc>
                  <a:txBody>
                    <a:bodyPr/>
                    <a:lstStyle/>
                    <a:p>
                      <a:r>
                        <a:rPr lang="tr-TR" sz="1200" dirty="0" smtClean="0">
                          <a:latin typeface="+mj-lt"/>
                        </a:rPr>
                        <a:t>YARIŞMA YERİ</a:t>
                      </a:r>
                      <a:endParaRPr lang="tr-TR" sz="1200" dirty="0">
                        <a:latin typeface="+mj-lt"/>
                      </a:endParaRPr>
                    </a:p>
                  </a:txBody>
                  <a:tcPr/>
                </a:tc>
                <a:tc>
                  <a:txBody>
                    <a:bodyPr/>
                    <a:lstStyle/>
                    <a:p>
                      <a:r>
                        <a:rPr kumimoji="0" lang="tr-TR" sz="1200" b="1" kern="1200" baseline="0" dirty="0" smtClean="0">
                          <a:solidFill>
                            <a:schemeClr val="tx1"/>
                          </a:solidFill>
                          <a:latin typeface="+mn-lt"/>
                          <a:ea typeface="+mn-ea"/>
                          <a:cs typeface="+mn-cs"/>
                          <a:hlinkClick r:id="rId3"/>
                        </a:rPr>
                        <a:t>https://polatli.meb.gov.tr/</a:t>
                      </a:r>
                      <a:r>
                        <a:rPr kumimoji="0" lang="tr-TR" sz="1200" b="1" kern="1200" baseline="0" dirty="0" smtClean="0">
                          <a:solidFill>
                            <a:schemeClr val="tx1"/>
                          </a:solidFill>
                          <a:latin typeface="+mn-lt"/>
                          <a:ea typeface="+mn-ea"/>
                          <a:cs typeface="+mn-cs"/>
                        </a:rPr>
                        <a:t> </a:t>
                      </a:r>
                      <a:r>
                        <a:rPr kumimoji="0" lang="tr-TR" sz="1200" b="0" kern="1200" baseline="0" dirty="0" smtClean="0">
                          <a:solidFill>
                            <a:schemeClr val="tx1"/>
                          </a:solidFill>
                          <a:latin typeface="+mj-lt"/>
                          <a:ea typeface="+mn-ea"/>
                          <a:cs typeface="+mn-cs"/>
                        </a:rPr>
                        <a:t>adresindeki sınav butonu ile tüm sınavlar çevrimiçi olarak düzenlenecektir</a:t>
                      </a:r>
                      <a:endParaRPr lang="tr-TR" sz="1200" b="0" dirty="0">
                        <a:latin typeface="+mj-lt"/>
                      </a:endParaRPr>
                    </a:p>
                  </a:txBody>
                  <a:tcPr/>
                </a:tc>
              </a:tr>
              <a:tr h="921868">
                <a:tc>
                  <a:txBody>
                    <a:bodyPr/>
                    <a:lstStyle/>
                    <a:p>
                      <a:r>
                        <a:rPr lang="tr-TR" sz="1200" dirty="0" smtClean="0">
                          <a:latin typeface="+mj-lt"/>
                        </a:rPr>
                        <a:t>YARIŞMA TAKVİMİ</a:t>
                      </a:r>
                      <a:endParaRPr lang="tr-TR" sz="1200" dirty="0">
                        <a:latin typeface="+mj-lt"/>
                      </a:endParaRPr>
                    </a:p>
                  </a:txBody>
                  <a:tcPr/>
                </a:tc>
                <a:tc>
                  <a:txBody>
                    <a:bodyPr/>
                    <a:lstStyle/>
                    <a:p>
                      <a:r>
                        <a:rPr lang="tr-TR" sz="1200" baseline="0" dirty="0" smtClean="0">
                          <a:latin typeface="+mj-lt"/>
                        </a:rPr>
                        <a:t>19 Mart 2022</a:t>
                      </a:r>
                    </a:p>
                    <a:p>
                      <a:r>
                        <a:rPr lang="tr-TR" sz="1200" baseline="0" dirty="0" smtClean="0">
                          <a:latin typeface="+mj-lt"/>
                        </a:rPr>
                        <a:t>02 Nisan 2022</a:t>
                      </a:r>
                      <a:endParaRPr kumimoji="0" lang="tr-TR" sz="1200" kern="1200" baseline="0" dirty="0" smtClean="0">
                        <a:solidFill>
                          <a:schemeClr val="tx1"/>
                        </a:solidFill>
                        <a:latin typeface="+mj-lt"/>
                        <a:ea typeface="+mn-ea"/>
                        <a:cs typeface="+mn-cs"/>
                      </a:endParaRPr>
                    </a:p>
                    <a:p>
                      <a:r>
                        <a:rPr kumimoji="0" lang="tr-TR" sz="1200" kern="1200" baseline="0" dirty="0" smtClean="0">
                          <a:solidFill>
                            <a:schemeClr val="tx1"/>
                          </a:solidFill>
                          <a:latin typeface="+mj-lt"/>
                          <a:ea typeface="+mn-ea"/>
                          <a:cs typeface="+mn-cs"/>
                        </a:rPr>
                        <a:t>30 Nisan 2022</a:t>
                      </a:r>
                    </a:p>
                    <a:p>
                      <a:r>
                        <a:rPr kumimoji="0" lang="tr-TR" sz="1200" kern="1200" baseline="0" dirty="0" smtClean="0">
                          <a:solidFill>
                            <a:schemeClr val="tx1"/>
                          </a:solidFill>
                          <a:latin typeface="+mj-lt"/>
                          <a:ea typeface="+mn-ea"/>
                          <a:cs typeface="+mn-cs"/>
                        </a:rPr>
                        <a:t>14 Mayıs 2022</a:t>
                      </a:r>
                      <a:endParaRPr lang="tr-TR" sz="1200" dirty="0">
                        <a:latin typeface="+mj-lt"/>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rve\Downloads\1642669052365.png"/>
          <p:cNvPicPr>
            <a:picLocks noChangeAspect="1" noChangeArrowheads="1"/>
          </p:cNvPicPr>
          <p:nvPr/>
        </p:nvPicPr>
        <p:blipFill>
          <a:blip r:embed="rId2" cstate="print">
            <a:lum bright="30000"/>
          </a:blip>
          <a:srcRect/>
          <a:stretch>
            <a:fillRect/>
          </a:stretch>
        </p:blipFill>
        <p:spPr bwMode="auto">
          <a:xfrm>
            <a:off x="1000108" y="2071670"/>
            <a:ext cx="5000660" cy="5000660"/>
          </a:xfrm>
          <a:prstGeom prst="rect">
            <a:avLst/>
          </a:prstGeom>
          <a:noFill/>
        </p:spPr>
      </p:pic>
      <p:graphicFrame>
        <p:nvGraphicFramePr>
          <p:cNvPr id="9" name="8 Tablo"/>
          <p:cNvGraphicFramePr>
            <a:graphicFrameLocks noGrp="1"/>
          </p:cNvGraphicFramePr>
          <p:nvPr/>
        </p:nvGraphicFramePr>
        <p:xfrm>
          <a:off x="142852" y="1285853"/>
          <a:ext cx="6572296" cy="7762288"/>
        </p:xfrm>
        <a:graphic>
          <a:graphicData uri="http://schemas.openxmlformats.org/drawingml/2006/table">
            <a:tbl>
              <a:tblPr firstRow="1" bandRow="1">
                <a:tableStyleId>{5940675A-B579-460E-94D1-54222C63F5DA}</a:tableStyleId>
              </a:tblPr>
              <a:tblGrid>
                <a:gridCol w="785818"/>
                <a:gridCol w="1928826"/>
                <a:gridCol w="1928826"/>
                <a:gridCol w="1928826"/>
              </a:tblGrid>
              <a:tr h="1361556">
                <a:tc gridSpan="4">
                  <a:txBody>
                    <a:bodyPr/>
                    <a:lstStyle/>
                    <a:p>
                      <a:pPr algn="ctr"/>
                      <a:r>
                        <a:rPr kumimoji="0" lang="tr-TR" sz="1200" b="1" kern="1200" dirty="0" smtClean="0">
                          <a:solidFill>
                            <a:schemeClr val="tx1"/>
                          </a:solidFill>
                          <a:latin typeface="+mj-lt"/>
                          <a:ea typeface="+mn-ea"/>
                          <a:cs typeface="+mn-cs"/>
                        </a:rPr>
                        <a:t>YARIŞMA</a:t>
                      </a:r>
                      <a:r>
                        <a:rPr kumimoji="0" lang="tr-TR" sz="1200" b="1" kern="1200" baseline="0" dirty="0" smtClean="0">
                          <a:solidFill>
                            <a:schemeClr val="tx1"/>
                          </a:solidFill>
                          <a:latin typeface="+mj-lt"/>
                          <a:ea typeface="+mn-ea"/>
                          <a:cs typeface="+mn-cs"/>
                        </a:rPr>
                        <a:t> KOMİSYONU</a:t>
                      </a:r>
                    </a:p>
                    <a:p>
                      <a:pPr algn="ctr"/>
                      <a:r>
                        <a:rPr kumimoji="0" lang="tr-TR" sz="1200" b="0" kern="1200" baseline="0" dirty="0" smtClean="0">
                          <a:solidFill>
                            <a:schemeClr val="tx1"/>
                          </a:solidFill>
                          <a:latin typeface="+mj-lt"/>
                          <a:ea typeface="+mn-ea"/>
                          <a:cs typeface="+mn-cs"/>
                        </a:rPr>
                        <a:t>SEVİM MACİT (2. SINIF) 15 TEMMUZ DEMOKRASİ ŞEHİTLERİ İLKOKULU</a:t>
                      </a:r>
                    </a:p>
                    <a:p>
                      <a:pPr algn="ctr"/>
                      <a:r>
                        <a:rPr kumimoji="0" lang="tr-TR" sz="1200" b="0" kern="1200" baseline="0" dirty="0" smtClean="0">
                          <a:solidFill>
                            <a:schemeClr val="tx1"/>
                          </a:solidFill>
                          <a:latin typeface="+mj-lt"/>
                          <a:ea typeface="+mn-ea"/>
                          <a:cs typeface="+mn-cs"/>
                        </a:rPr>
                        <a:t>MAKBULE KOÇOĞLU (3. SINIF) POLATLI İLKOKULU</a:t>
                      </a:r>
                    </a:p>
                    <a:p>
                      <a:pPr algn="ctr"/>
                      <a:r>
                        <a:rPr kumimoji="0" lang="tr-TR" sz="1200" b="0" kern="1200" baseline="0" dirty="0" smtClean="0">
                          <a:solidFill>
                            <a:schemeClr val="tx1"/>
                          </a:solidFill>
                          <a:latin typeface="+mj-lt"/>
                          <a:ea typeface="+mn-ea"/>
                          <a:cs typeface="+mn-cs"/>
                        </a:rPr>
                        <a:t>HATİCE KORKMAZ (4. SINIF) SAKARYA İLKOKULU</a:t>
                      </a:r>
                    </a:p>
                    <a:p>
                      <a:pPr algn="ctr"/>
                      <a:r>
                        <a:rPr kumimoji="0" lang="tr-TR" sz="1200" b="0" kern="1200" baseline="0" dirty="0" smtClean="0">
                          <a:solidFill>
                            <a:schemeClr val="tx1"/>
                          </a:solidFill>
                          <a:latin typeface="+mj-lt"/>
                          <a:ea typeface="+mn-ea"/>
                          <a:cs typeface="+mn-cs"/>
                        </a:rPr>
                        <a:t>EMRE DEMİRCİ (5. SINIF) ZAFER ORTAOKULU</a:t>
                      </a:r>
                    </a:p>
                    <a:p>
                      <a:pPr algn="ctr"/>
                      <a:r>
                        <a:rPr kumimoji="0" lang="tr-TR" sz="1200" b="0" kern="1200" baseline="0" dirty="0" smtClean="0">
                          <a:solidFill>
                            <a:schemeClr val="tx1"/>
                          </a:solidFill>
                          <a:latin typeface="+mj-lt"/>
                          <a:ea typeface="+mn-ea"/>
                          <a:cs typeface="+mn-cs"/>
                        </a:rPr>
                        <a:t>MURAT YILDIZ (6. SINIF) BORSA İSTANBUL ORTAOKULU</a:t>
                      </a:r>
                    </a:p>
                    <a:p>
                      <a:pPr algn="ctr"/>
                      <a:r>
                        <a:rPr kumimoji="0" lang="tr-TR" sz="1200" b="0" kern="1200" baseline="0" dirty="0" smtClean="0">
                          <a:solidFill>
                            <a:schemeClr val="tx1"/>
                          </a:solidFill>
                          <a:latin typeface="+mj-lt"/>
                          <a:ea typeface="+mn-ea"/>
                          <a:cs typeface="+mn-cs"/>
                        </a:rPr>
                        <a:t>GÖKHAN IRAK (7. SINIF) POLATLI İMAM HATİP ORTAOKULU</a:t>
                      </a: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007499">
                <a:tc gridSpan="4">
                  <a:txBody>
                    <a:bodyPr/>
                    <a:lstStyle/>
                    <a:p>
                      <a:r>
                        <a:rPr kumimoji="0" lang="tr-TR" sz="1300" b="1" kern="1200" dirty="0" smtClean="0">
                          <a:solidFill>
                            <a:schemeClr val="tx1"/>
                          </a:solidFill>
                          <a:latin typeface="+mj-lt"/>
                          <a:ea typeface="+mn-ea"/>
                          <a:cs typeface="+mn-cs"/>
                        </a:rPr>
                        <a:t>YARIŞMA ŞARTLARI</a:t>
                      </a:r>
                      <a:endParaRPr kumimoji="0" lang="tr-TR" sz="1300" kern="1200" dirty="0" smtClean="0">
                        <a:solidFill>
                          <a:schemeClr val="tx1"/>
                        </a:solidFill>
                        <a:latin typeface="+mj-lt"/>
                        <a:ea typeface="+mn-ea"/>
                        <a:cs typeface="+mn-cs"/>
                      </a:endParaRPr>
                    </a:p>
                    <a:p>
                      <a:r>
                        <a:rPr kumimoji="0" lang="tr-TR" sz="1300" b="1" kern="1200" dirty="0" smtClean="0">
                          <a:solidFill>
                            <a:schemeClr val="tx1"/>
                          </a:solidFill>
                          <a:latin typeface="+mj-lt"/>
                          <a:ea typeface="+mn-ea"/>
                          <a:cs typeface="+mn-cs"/>
                        </a:rPr>
                        <a:t>1.</a:t>
                      </a:r>
                      <a:r>
                        <a:rPr kumimoji="0" lang="tr-TR" sz="1300" kern="1200" dirty="0" smtClean="0">
                          <a:solidFill>
                            <a:schemeClr val="tx1"/>
                          </a:solidFill>
                          <a:latin typeface="+mj-lt"/>
                          <a:ea typeface="+mn-ea"/>
                          <a:cs typeface="+mn-cs"/>
                        </a:rPr>
                        <a:t>Her okul istediği kadar öğrenciyle yarışmaya katılabilir. Projeye katılım gönüllülük esasına dayalıdır. </a:t>
                      </a:r>
                    </a:p>
                    <a:p>
                      <a:r>
                        <a:rPr kumimoji="0" lang="tr-TR" sz="1300" b="1" kern="1200" dirty="0" smtClean="0">
                          <a:solidFill>
                            <a:schemeClr val="tx1"/>
                          </a:solidFill>
                          <a:latin typeface="+mj-lt"/>
                          <a:ea typeface="+mn-ea"/>
                          <a:cs typeface="+mn-cs"/>
                        </a:rPr>
                        <a:t>2.</a:t>
                      </a:r>
                      <a:r>
                        <a:rPr kumimoji="0" lang="tr-TR" sz="1300" kern="1200" dirty="0" smtClean="0">
                          <a:solidFill>
                            <a:schemeClr val="tx1"/>
                          </a:solidFill>
                          <a:latin typeface="+mj-lt"/>
                          <a:ea typeface="+mn-ea"/>
                          <a:cs typeface="+mn-cs"/>
                        </a:rPr>
                        <a:t>Öğrenciler yarışma sonunda bireysel olarak değerlendirilecektir.</a:t>
                      </a:r>
                    </a:p>
                    <a:p>
                      <a:r>
                        <a:rPr kumimoji="0" lang="tr-TR" sz="1300" b="1" kern="1200" dirty="0" smtClean="0">
                          <a:solidFill>
                            <a:schemeClr val="tx1"/>
                          </a:solidFill>
                          <a:latin typeface="+mj-lt"/>
                          <a:ea typeface="+mn-ea"/>
                          <a:cs typeface="+mn-cs"/>
                        </a:rPr>
                        <a:t>3.”Kitabımdaki Hazine” Yarışması 4 aşamalı bir yarışmadır</a:t>
                      </a:r>
                      <a:r>
                        <a:rPr kumimoji="0" lang="tr-TR" sz="1300" kern="1200" dirty="0" smtClean="0">
                          <a:solidFill>
                            <a:schemeClr val="tx1"/>
                          </a:solidFill>
                          <a:latin typeface="+mj-lt"/>
                          <a:ea typeface="+mn-ea"/>
                          <a:cs typeface="+mn-cs"/>
                        </a:rPr>
                        <a:t>.</a:t>
                      </a:r>
                    </a:p>
                    <a:p>
                      <a:r>
                        <a:rPr kumimoji="0" lang="tr-TR" sz="1300" b="1" kern="1200" dirty="0" smtClean="0">
                          <a:solidFill>
                            <a:schemeClr val="tx1"/>
                          </a:solidFill>
                          <a:latin typeface="+mj-lt"/>
                          <a:ea typeface="+mn-ea"/>
                          <a:cs typeface="+mn-cs"/>
                        </a:rPr>
                        <a:t>4.</a:t>
                      </a:r>
                      <a:r>
                        <a:rPr kumimoji="0" lang="tr-TR" sz="1300" kern="1200" dirty="0" smtClean="0">
                          <a:solidFill>
                            <a:schemeClr val="tx1"/>
                          </a:solidFill>
                          <a:latin typeface="+mj-lt"/>
                          <a:ea typeface="+mn-ea"/>
                          <a:cs typeface="+mn-cs"/>
                        </a:rPr>
                        <a:t>Kitaplar İlçe Milli Eğitim Müdürlüğünce oluşturulan yarışma komisyonu tarafından seçilecektir. Öğrencilere bu şartnamede belirtilen sorumlu oldukları kitaplar için </a:t>
                      </a:r>
                      <a:r>
                        <a:rPr kumimoji="0" lang="tr-TR" sz="1300" b="1" kern="1200" dirty="0" smtClean="0">
                          <a:solidFill>
                            <a:schemeClr val="tx1"/>
                          </a:solidFill>
                          <a:latin typeface="+mj-lt"/>
                          <a:ea typeface="+mn-ea"/>
                          <a:cs typeface="+mn-cs"/>
                        </a:rPr>
                        <a:t>4’er çevrimiçi sınav yapılacaktır.</a:t>
                      </a:r>
                      <a:endParaRPr kumimoji="0" lang="tr-TR" sz="1300" kern="1200" dirty="0" smtClean="0">
                        <a:solidFill>
                          <a:schemeClr val="tx1"/>
                        </a:solidFill>
                        <a:latin typeface="+mj-lt"/>
                        <a:ea typeface="+mn-ea"/>
                        <a:cs typeface="+mn-cs"/>
                      </a:endParaRPr>
                    </a:p>
                    <a:p>
                      <a:r>
                        <a:rPr kumimoji="0" lang="tr-TR" sz="1300" b="1" kern="1200" dirty="0" smtClean="0">
                          <a:solidFill>
                            <a:schemeClr val="tx1"/>
                          </a:solidFill>
                          <a:latin typeface="+mj-lt"/>
                          <a:ea typeface="+mn-ea"/>
                          <a:cs typeface="+mn-cs"/>
                        </a:rPr>
                        <a:t>5.</a:t>
                      </a:r>
                      <a:r>
                        <a:rPr kumimoji="0" lang="tr-TR" sz="1300" kern="1200" dirty="0" smtClean="0">
                          <a:solidFill>
                            <a:schemeClr val="tx1"/>
                          </a:solidFill>
                          <a:latin typeface="+mj-lt"/>
                          <a:ea typeface="+mn-ea"/>
                          <a:cs typeface="+mn-cs"/>
                        </a:rPr>
                        <a:t>Sınav sonuçları öğrenci bazlı karne biçiminde olacaktır. Sınav sonuçları sınıf ders analiz raporu olarak gönderilecektir.</a:t>
                      </a:r>
                    </a:p>
                    <a:p>
                      <a:r>
                        <a:rPr kumimoji="0" lang="tr-TR" sz="1300" b="1" kern="1200" dirty="0" smtClean="0">
                          <a:solidFill>
                            <a:schemeClr val="tx1"/>
                          </a:solidFill>
                          <a:latin typeface="+mj-lt"/>
                          <a:ea typeface="+mn-ea"/>
                          <a:cs typeface="+mn-cs"/>
                        </a:rPr>
                        <a:t>6.</a:t>
                      </a:r>
                      <a:r>
                        <a:rPr kumimoji="0" lang="tr-TR" sz="1300" kern="1200" dirty="0" smtClean="0">
                          <a:solidFill>
                            <a:schemeClr val="tx1"/>
                          </a:solidFill>
                          <a:latin typeface="+mj-lt"/>
                          <a:ea typeface="+mn-ea"/>
                          <a:cs typeface="+mn-cs"/>
                        </a:rPr>
                        <a:t>Sınavlara katılacağı beyan edilen öğrenci her sınıf düzeyinde ayrı </a:t>
                      </a:r>
                      <a:r>
                        <a:rPr kumimoji="0" lang="tr-TR" sz="1300" kern="1200" dirty="0" smtClean="0">
                          <a:solidFill>
                            <a:schemeClr val="tx1"/>
                          </a:solidFill>
                          <a:latin typeface="+mj-lt"/>
                          <a:ea typeface="+mn-ea"/>
                          <a:cs typeface="+mn-cs"/>
                        </a:rPr>
                        <a:t>ayrı</a:t>
                      </a:r>
                      <a:r>
                        <a:rPr kumimoji="0" lang="tr-TR" sz="1300" kern="1200" baseline="0" dirty="0" smtClean="0">
                          <a:solidFill>
                            <a:schemeClr val="tx1"/>
                          </a:solidFill>
                          <a:latin typeface="+mj-lt"/>
                          <a:ea typeface="+mn-ea"/>
                          <a:cs typeface="+mn-cs"/>
                        </a:rPr>
                        <a:t> </a:t>
                      </a:r>
                      <a:r>
                        <a:rPr kumimoji="0" lang="tr-TR" sz="1300" b="1" kern="1200" dirty="0" smtClean="0">
                          <a:solidFill>
                            <a:schemeClr val="tx1"/>
                          </a:solidFill>
                          <a:latin typeface="+mj-lt"/>
                          <a:ea typeface="+mn-ea"/>
                          <a:cs typeface="+mn-cs"/>
                        </a:rPr>
                        <a:t> </a:t>
                      </a:r>
                      <a:r>
                        <a:rPr kumimoji="0" lang="tr-TR" sz="1300" b="1" kern="1200" dirty="0" smtClean="0">
                          <a:solidFill>
                            <a:schemeClr val="tx1"/>
                          </a:solidFill>
                          <a:latin typeface="+mj-lt"/>
                          <a:ea typeface="+mn-ea"/>
                          <a:cs typeface="+mn-cs"/>
                        </a:rPr>
                        <a:t>Mart, Nisan,</a:t>
                      </a:r>
                      <a:r>
                        <a:rPr kumimoji="0" lang="tr-TR" sz="1300" b="1" kern="1200" baseline="0" dirty="0" smtClean="0">
                          <a:solidFill>
                            <a:schemeClr val="tx1"/>
                          </a:solidFill>
                          <a:latin typeface="+mj-lt"/>
                          <a:ea typeface="+mn-ea"/>
                          <a:cs typeface="+mn-cs"/>
                        </a:rPr>
                        <a:t> Mayıs </a:t>
                      </a:r>
                      <a:r>
                        <a:rPr kumimoji="0" lang="tr-TR" sz="1300" kern="1200" dirty="0" smtClean="0">
                          <a:solidFill>
                            <a:schemeClr val="tx1"/>
                          </a:solidFill>
                          <a:latin typeface="+mj-lt"/>
                          <a:ea typeface="+mn-ea"/>
                          <a:cs typeface="+mn-cs"/>
                        </a:rPr>
                        <a:t>aylarında </a:t>
                      </a:r>
                      <a:r>
                        <a:rPr kumimoji="0" lang="tr-TR" sz="1300" b="1" kern="1200" dirty="0" smtClean="0">
                          <a:solidFill>
                            <a:schemeClr val="tx1"/>
                          </a:solidFill>
                          <a:latin typeface="+mj-lt"/>
                          <a:ea typeface="+mn-ea"/>
                          <a:cs typeface="+mn-cs"/>
                        </a:rPr>
                        <a:t>4 sınava girmek zorundadır</a:t>
                      </a:r>
                      <a:r>
                        <a:rPr kumimoji="0" lang="tr-TR" sz="1300" kern="1200" dirty="0" smtClean="0">
                          <a:solidFill>
                            <a:schemeClr val="tx1"/>
                          </a:solidFill>
                          <a:latin typeface="+mj-lt"/>
                          <a:ea typeface="+mn-ea"/>
                          <a:cs typeface="+mn-cs"/>
                        </a:rPr>
                        <a:t>.</a:t>
                      </a:r>
                    </a:p>
                    <a:p>
                      <a:r>
                        <a:rPr kumimoji="0" lang="tr-TR" sz="1300" b="1" kern="1200" dirty="0" smtClean="0">
                          <a:solidFill>
                            <a:schemeClr val="tx1"/>
                          </a:solidFill>
                          <a:latin typeface="+mj-lt"/>
                          <a:ea typeface="+mn-ea"/>
                          <a:cs typeface="+mn-cs"/>
                        </a:rPr>
                        <a:t>7.</a:t>
                      </a:r>
                      <a:r>
                        <a:rPr kumimoji="0" lang="tr-TR" sz="1300" kern="1200" dirty="0" smtClean="0">
                          <a:solidFill>
                            <a:schemeClr val="tx1"/>
                          </a:solidFill>
                          <a:latin typeface="+mj-lt"/>
                          <a:ea typeface="+mn-ea"/>
                          <a:cs typeface="+mn-cs"/>
                        </a:rPr>
                        <a:t>Sınavlar </a:t>
                      </a:r>
                      <a:r>
                        <a:rPr kumimoji="0" lang="tr-TR" sz="1300" b="1" kern="1200" dirty="0" smtClean="0">
                          <a:solidFill>
                            <a:schemeClr val="tx1"/>
                          </a:solidFill>
                          <a:latin typeface="+mj-lt"/>
                          <a:ea typeface="+mn-ea"/>
                          <a:cs typeface="+mn-cs"/>
                        </a:rPr>
                        <a:t>15’er soru</a:t>
                      </a:r>
                      <a:r>
                        <a:rPr kumimoji="0" lang="tr-TR" sz="1300" kern="1200" dirty="0" smtClean="0">
                          <a:solidFill>
                            <a:schemeClr val="tx1"/>
                          </a:solidFill>
                          <a:latin typeface="+mj-lt"/>
                          <a:ea typeface="+mn-ea"/>
                          <a:cs typeface="+mn-cs"/>
                        </a:rPr>
                        <a:t>dan oluşacak ve çoktan seçmeli olarak </a:t>
                      </a:r>
                      <a:r>
                        <a:rPr kumimoji="0" lang="tr-TR" sz="1300" b="1" kern="1200" dirty="0" smtClean="0">
                          <a:solidFill>
                            <a:schemeClr val="tx1"/>
                          </a:solidFill>
                          <a:latin typeface="+mj-lt"/>
                          <a:ea typeface="+mn-ea"/>
                          <a:cs typeface="+mn-cs"/>
                        </a:rPr>
                        <a:t>30 dakika süre</a:t>
                      </a:r>
                      <a:r>
                        <a:rPr kumimoji="0" lang="tr-TR" sz="1300" kern="1200" dirty="0" smtClean="0">
                          <a:solidFill>
                            <a:schemeClr val="tx1"/>
                          </a:solidFill>
                          <a:latin typeface="+mj-lt"/>
                          <a:ea typeface="+mn-ea"/>
                          <a:cs typeface="+mn-cs"/>
                        </a:rPr>
                        <a:t> içerisinde yapılacaktır.</a:t>
                      </a:r>
                    </a:p>
                    <a:p>
                      <a:r>
                        <a:rPr kumimoji="0" lang="tr-TR" sz="1300" b="1" kern="1200" dirty="0" smtClean="0">
                          <a:solidFill>
                            <a:schemeClr val="tx1"/>
                          </a:solidFill>
                          <a:latin typeface="+mj-lt"/>
                          <a:ea typeface="+mn-ea"/>
                          <a:cs typeface="+mn-cs"/>
                        </a:rPr>
                        <a:t>8.Sınav sonuçları sınavı takip eden 3 iş günü içinde okullara duyurulacaktır</a:t>
                      </a:r>
                      <a:r>
                        <a:rPr kumimoji="0" lang="tr-TR" sz="1300" kern="1200" dirty="0" smtClean="0">
                          <a:solidFill>
                            <a:schemeClr val="tx1"/>
                          </a:solidFill>
                          <a:latin typeface="+mj-lt"/>
                          <a:ea typeface="+mn-ea"/>
                          <a:cs typeface="+mn-cs"/>
                        </a:rPr>
                        <a:t>.</a:t>
                      </a:r>
                    </a:p>
                    <a:p>
                      <a:r>
                        <a:rPr kumimoji="0" lang="tr-TR" sz="1300" b="1" kern="1200" dirty="0" smtClean="0">
                          <a:solidFill>
                            <a:schemeClr val="tx1"/>
                          </a:solidFill>
                          <a:latin typeface="+mj-lt"/>
                          <a:ea typeface="+mn-ea"/>
                          <a:cs typeface="+mn-cs"/>
                        </a:rPr>
                        <a:t>9.</a:t>
                      </a:r>
                      <a:r>
                        <a:rPr kumimoji="0" lang="tr-TR" sz="1300" kern="1200" dirty="0" smtClean="0">
                          <a:solidFill>
                            <a:schemeClr val="tx1"/>
                          </a:solidFill>
                          <a:latin typeface="+mj-lt"/>
                          <a:ea typeface="+mn-ea"/>
                          <a:cs typeface="+mn-cs"/>
                        </a:rPr>
                        <a:t>Sınavlara katılacak öğrenciler okumaları gereken kitapları </a:t>
                      </a:r>
                      <a:r>
                        <a:rPr kumimoji="0" lang="tr-TR" sz="1300" b="1" kern="1200" dirty="0" smtClean="0">
                          <a:solidFill>
                            <a:schemeClr val="tx1"/>
                          </a:solidFill>
                          <a:latin typeface="+mj-lt"/>
                          <a:ea typeface="+mn-ea"/>
                          <a:cs typeface="+mn-cs"/>
                        </a:rPr>
                        <a:t>kendileri temin edecektir   </a:t>
                      </a:r>
                    </a:p>
                    <a:p>
                      <a:r>
                        <a:rPr kumimoji="0" lang="tr-TR" sz="1300" b="1" kern="1200" dirty="0" smtClean="0">
                          <a:solidFill>
                            <a:schemeClr val="tx1"/>
                          </a:solidFill>
                          <a:latin typeface="+mj-lt"/>
                          <a:ea typeface="+mn-ea"/>
                          <a:cs typeface="+mn-cs"/>
                        </a:rPr>
                        <a:t>10. </a:t>
                      </a:r>
                      <a:r>
                        <a:rPr kumimoji="0" lang="tr-TR" sz="1300" b="1" kern="1200" dirty="0" smtClean="0">
                          <a:solidFill>
                            <a:schemeClr val="tx1"/>
                          </a:solidFill>
                          <a:latin typeface="+mj-lt"/>
                          <a:ea typeface="+mn-ea"/>
                          <a:cs typeface="+mn-cs"/>
                          <a:hlinkClick r:id="rId3"/>
                        </a:rPr>
                        <a:t>https://polatli.meb.gov.tr/</a:t>
                      </a:r>
                      <a:r>
                        <a:rPr kumimoji="0" lang="tr-TR" sz="1300" b="1" kern="1200" dirty="0" smtClean="0">
                          <a:solidFill>
                            <a:schemeClr val="tx1"/>
                          </a:solidFill>
                          <a:latin typeface="+mj-lt"/>
                          <a:ea typeface="+mn-ea"/>
                          <a:cs typeface="+mn-cs"/>
                        </a:rPr>
                        <a:t> </a:t>
                      </a:r>
                      <a:r>
                        <a:rPr kumimoji="0" lang="tr-TR" sz="1300" kern="1200" dirty="0" smtClean="0">
                          <a:solidFill>
                            <a:schemeClr val="tx1"/>
                          </a:solidFill>
                          <a:latin typeface="+mj-lt"/>
                          <a:ea typeface="+mn-ea"/>
                          <a:cs typeface="+mn-cs"/>
                        </a:rPr>
                        <a:t>adresinden sınav butonuna girerek önce kendi okullarını bulacaklar, ardından okul numaralarını girerek sınavla ilgili tüm şahsi bilgilerine ulaşacaklardır. Sınav esnasında sınav sorularına ya da sınav sonuçlarına ulaşmak için aynı yol takip edilecektir.</a:t>
                      </a:r>
                    </a:p>
                    <a:p>
                      <a:r>
                        <a:rPr kumimoji="0" lang="tr-TR" sz="1300" b="1" kern="1200" dirty="0" smtClean="0">
                          <a:solidFill>
                            <a:schemeClr val="tx1"/>
                          </a:solidFill>
                          <a:latin typeface="+mj-lt"/>
                          <a:ea typeface="+mn-ea"/>
                          <a:cs typeface="+mn-cs"/>
                        </a:rPr>
                        <a:t>11.</a:t>
                      </a:r>
                      <a:r>
                        <a:rPr kumimoji="0" lang="tr-TR" sz="1300" kern="1200" dirty="0" smtClean="0">
                          <a:solidFill>
                            <a:schemeClr val="tx1"/>
                          </a:solidFill>
                          <a:latin typeface="+mj-lt"/>
                          <a:ea typeface="+mn-ea"/>
                          <a:cs typeface="+mn-cs"/>
                        </a:rPr>
                        <a:t>Kitaplar aşağıdaki sırayla okunacaktır. Tarihler ve okunacak kitaplar öğrencilerin veri tabanındaki adreslerinde belirtilmiştir</a:t>
                      </a:r>
                      <a:r>
                        <a:rPr kumimoji="0" lang="tr-TR" sz="1300" b="1" kern="1200" dirty="0" smtClean="0">
                          <a:solidFill>
                            <a:schemeClr val="tx1"/>
                          </a:solidFill>
                          <a:latin typeface="+mj-lt"/>
                          <a:ea typeface="+mn-ea"/>
                          <a:cs typeface="+mn-cs"/>
                        </a:rPr>
                        <a:t>.</a:t>
                      </a:r>
                      <a:endParaRPr kumimoji="0" lang="tr-TR" sz="1300" kern="1200" dirty="0" smtClean="0">
                        <a:solidFill>
                          <a:schemeClr val="tx1"/>
                        </a:solidFill>
                        <a:latin typeface="+mj-lt"/>
                        <a:ea typeface="+mn-ea"/>
                        <a:cs typeface="+mn-cs"/>
                      </a:endParaRPr>
                    </a:p>
                    <a:p>
                      <a:r>
                        <a:rPr kumimoji="0" lang="tr-TR" sz="1300" b="1" kern="1200" dirty="0" smtClean="0">
                          <a:solidFill>
                            <a:schemeClr val="tx1"/>
                          </a:solidFill>
                          <a:latin typeface="+mj-lt"/>
                          <a:ea typeface="+mn-ea"/>
                          <a:cs typeface="+mn-cs"/>
                        </a:rPr>
                        <a:t>12.</a:t>
                      </a:r>
                      <a:r>
                        <a:rPr kumimoji="0" lang="tr-TR" sz="1300" kern="1200" dirty="0" smtClean="0">
                          <a:solidFill>
                            <a:schemeClr val="tx1"/>
                          </a:solidFill>
                          <a:latin typeface="+mj-lt"/>
                          <a:ea typeface="+mn-ea"/>
                          <a:cs typeface="+mn-cs"/>
                        </a:rPr>
                        <a:t>Derecelendirme her </a:t>
                      </a:r>
                      <a:r>
                        <a:rPr kumimoji="0" lang="tr-TR" sz="1300" kern="1200" dirty="0" smtClean="0">
                          <a:solidFill>
                            <a:schemeClr val="tx1"/>
                          </a:solidFill>
                          <a:latin typeface="+mj-lt"/>
                          <a:ea typeface="+mn-ea"/>
                          <a:cs typeface="+mn-cs"/>
                        </a:rPr>
                        <a:t>şube </a:t>
                      </a:r>
                      <a:r>
                        <a:rPr kumimoji="0" lang="tr-TR" sz="1300" kern="1200" dirty="0" smtClean="0">
                          <a:solidFill>
                            <a:schemeClr val="tx1"/>
                          </a:solidFill>
                          <a:latin typeface="+mj-lt"/>
                          <a:ea typeface="+mn-ea"/>
                          <a:cs typeface="+mn-cs"/>
                        </a:rPr>
                        <a:t>öğrencilerinden </a:t>
                      </a:r>
                      <a:r>
                        <a:rPr kumimoji="0" lang="tr-TR" sz="1300" b="1" kern="1200" dirty="0" smtClean="0">
                          <a:solidFill>
                            <a:schemeClr val="tx1"/>
                          </a:solidFill>
                          <a:latin typeface="+mj-lt"/>
                          <a:ea typeface="+mn-ea"/>
                          <a:cs typeface="+mn-cs"/>
                        </a:rPr>
                        <a:t>4 sınav sonucunda</a:t>
                      </a:r>
                      <a:r>
                        <a:rPr kumimoji="0" lang="tr-TR" sz="1300" kern="1200" dirty="0" smtClean="0">
                          <a:solidFill>
                            <a:schemeClr val="tx1"/>
                          </a:solidFill>
                          <a:latin typeface="+mj-lt"/>
                          <a:ea typeface="+mn-ea"/>
                          <a:cs typeface="+mn-cs"/>
                        </a:rPr>
                        <a:t> en çok doğru yanıtı verenler arasından belirlenecektir. Eşit sayıda doğru yanıtı olan öğrencilerden sınavı en kısa sürede bitirenler dereceye girecektir. Burada da eşitlik sağlanması halinde yaşı küçük olan öncelikli sayılacaktır.</a:t>
                      </a:r>
                      <a:endParaRPr kumimoji="0" lang="tr-TR" sz="1200" kern="1200" dirty="0" smtClean="0">
                        <a:solidFill>
                          <a:schemeClr val="tx1"/>
                        </a:solidFill>
                        <a:latin typeface="+mj-lt"/>
                        <a:ea typeface="+mn-ea"/>
                        <a:cs typeface="+mn-cs"/>
                      </a:endParaRP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6562">
                <a:tc>
                  <a:txBody>
                    <a:bodyPr/>
                    <a:lstStyle/>
                    <a:p>
                      <a:r>
                        <a:rPr kumimoji="0" lang="tr-TR" sz="1200" kern="1200" dirty="0" smtClean="0">
                          <a:solidFill>
                            <a:schemeClr val="tx1"/>
                          </a:solidFill>
                          <a:latin typeface="+mj-lt"/>
                          <a:ea typeface="+mn-ea"/>
                          <a:cs typeface="+mn-cs"/>
                        </a:rPr>
                        <a:t>DERECE</a:t>
                      </a:r>
                    </a:p>
                  </a:txBody>
                  <a:tcPr/>
                </a:tc>
                <a:tc>
                  <a:txBody>
                    <a:bodyPr/>
                    <a:lstStyle/>
                    <a:p>
                      <a:r>
                        <a:rPr kumimoji="0" lang="tr-TR" sz="1200" kern="1200" dirty="0" smtClean="0">
                          <a:solidFill>
                            <a:schemeClr val="tx1"/>
                          </a:solidFill>
                          <a:latin typeface="+mj-lt"/>
                          <a:ea typeface="+mn-ea"/>
                          <a:cs typeface="+mn-cs"/>
                        </a:rPr>
                        <a:t>İLKOKUL ÖDÜLLERİ</a:t>
                      </a:r>
                    </a:p>
                  </a:txBody>
                  <a:tcPr/>
                </a:tc>
                <a:tc>
                  <a:txBody>
                    <a:bodyPr/>
                    <a:lstStyle/>
                    <a:p>
                      <a:r>
                        <a:rPr kumimoji="0" lang="tr-TR" sz="1200" kern="1200" dirty="0" smtClean="0">
                          <a:solidFill>
                            <a:schemeClr val="tx1"/>
                          </a:solidFill>
                          <a:latin typeface="+mj-lt"/>
                          <a:ea typeface="+mn-ea"/>
                          <a:cs typeface="+mn-cs"/>
                        </a:rPr>
                        <a:t>ORTAOKUL ÖDÜLLERİ</a:t>
                      </a:r>
                    </a:p>
                  </a:txBody>
                  <a:tcPr/>
                </a:tc>
                <a:tc>
                  <a:txBody>
                    <a:bodyPr/>
                    <a:lstStyle/>
                    <a:p>
                      <a:r>
                        <a:rPr kumimoji="0" lang="tr-TR" sz="1200" kern="1200" dirty="0" smtClean="0">
                          <a:solidFill>
                            <a:schemeClr val="tx1"/>
                          </a:solidFill>
                          <a:latin typeface="+mj-lt"/>
                          <a:ea typeface="+mn-ea"/>
                          <a:cs typeface="+mn-cs"/>
                        </a:rPr>
                        <a:t>ÖĞRETMEN ÖDÜLLERİ</a:t>
                      </a:r>
                    </a:p>
                  </a:txBody>
                  <a:tcPr/>
                </a:tc>
              </a:tr>
              <a:tr h="336562">
                <a:tc>
                  <a:txBody>
                    <a:bodyPr/>
                    <a:lstStyle/>
                    <a:p>
                      <a:r>
                        <a:rPr kumimoji="0" lang="tr-TR" sz="1200" b="1" kern="1200" dirty="0" smtClean="0">
                          <a:solidFill>
                            <a:schemeClr val="tx1"/>
                          </a:solidFill>
                          <a:latin typeface="+mj-lt"/>
                          <a:ea typeface="+mn-ea"/>
                          <a:cs typeface="+mn-cs"/>
                        </a:rPr>
                        <a:t>1.</a:t>
                      </a:r>
                    </a:p>
                  </a:txBody>
                  <a:tcPr/>
                </a:tc>
                <a:tc>
                  <a:txBody>
                    <a:bodyPr/>
                    <a:lstStyle/>
                    <a:p>
                      <a:r>
                        <a:rPr kumimoji="0" lang="tr-TR" sz="1200" kern="1200" dirty="0" smtClean="0">
                          <a:solidFill>
                            <a:schemeClr val="tx1"/>
                          </a:solidFill>
                          <a:latin typeface="+mj-lt"/>
                          <a:ea typeface="+mn-ea"/>
                          <a:cs typeface="+mn-cs"/>
                        </a:rPr>
                        <a:t>BİSİKLET + PLAKET</a:t>
                      </a:r>
                    </a:p>
                  </a:txBody>
                  <a:tcPr/>
                </a:tc>
                <a:tc>
                  <a:txBody>
                    <a:bodyPr/>
                    <a:lstStyle/>
                    <a:p>
                      <a:r>
                        <a:rPr kumimoji="0" lang="tr-TR" sz="1200" kern="1200" dirty="0" smtClean="0">
                          <a:solidFill>
                            <a:schemeClr val="tx1"/>
                          </a:solidFill>
                          <a:latin typeface="+mj-lt"/>
                          <a:ea typeface="+mn-ea"/>
                          <a:cs typeface="+mn-cs"/>
                        </a:rPr>
                        <a:t>BİSİKLET + PLAKET</a:t>
                      </a:r>
                    </a:p>
                  </a:txBody>
                  <a:tcPr/>
                </a:tc>
                <a:tc>
                  <a:txBody>
                    <a:bodyPr/>
                    <a:lstStyle/>
                    <a:p>
                      <a:r>
                        <a:rPr kumimoji="0" lang="tr-TR" sz="1200" kern="1200" dirty="0" smtClean="0">
                          <a:solidFill>
                            <a:schemeClr val="tx1"/>
                          </a:solidFill>
                          <a:latin typeface="+mj-lt"/>
                          <a:ea typeface="+mn-ea"/>
                          <a:cs typeface="+mn-cs"/>
                        </a:rPr>
                        <a:t>PLAKET + 3 KİTAPLIK</a:t>
                      </a:r>
                      <a:r>
                        <a:rPr kumimoji="0" lang="tr-TR" sz="1200" kern="1200" baseline="0" dirty="0" smtClean="0">
                          <a:solidFill>
                            <a:schemeClr val="tx1"/>
                          </a:solidFill>
                          <a:latin typeface="+mj-lt"/>
                          <a:ea typeface="+mn-ea"/>
                          <a:cs typeface="+mn-cs"/>
                        </a:rPr>
                        <a:t> SET</a:t>
                      </a:r>
                      <a:endParaRPr kumimoji="0" lang="tr-TR" sz="1200" kern="1200" dirty="0" smtClean="0">
                        <a:solidFill>
                          <a:schemeClr val="tx1"/>
                        </a:solidFill>
                        <a:latin typeface="+mj-lt"/>
                        <a:ea typeface="+mn-ea"/>
                        <a:cs typeface="+mn-cs"/>
                      </a:endParaRPr>
                    </a:p>
                  </a:txBody>
                  <a:tcPr/>
                </a:tc>
              </a:tr>
              <a:tr h="336562">
                <a:tc>
                  <a:txBody>
                    <a:bodyPr/>
                    <a:lstStyle/>
                    <a:p>
                      <a:r>
                        <a:rPr kumimoji="0" lang="tr-TR" sz="1200" b="1" kern="1200" dirty="0" smtClean="0">
                          <a:solidFill>
                            <a:schemeClr val="tx1"/>
                          </a:solidFill>
                          <a:latin typeface="+mj-lt"/>
                          <a:ea typeface="+mn-ea"/>
                          <a:cs typeface="+mn-cs"/>
                        </a:rPr>
                        <a:t>2.</a:t>
                      </a:r>
                    </a:p>
                  </a:txBody>
                  <a:tcPr/>
                </a:tc>
                <a:tc>
                  <a:txBody>
                    <a:bodyPr/>
                    <a:lstStyle/>
                    <a:p>
                      <a:r>
                        <a:rPr kumimoji="0" lang="tr-TR" sz="1200" kern="1200" dirty="0" smtClean="0">
                          <a:solidFill>
                            <a:schemeClr val="tx1"/>
                          </a:solidFill>
                          <a:latin typeface="+mj-lt"/>
                          <a:ea typeface="+mn-ea"/>
                          <a:cs typeface="+mn-cs"/>
                        </a:rPr>
                        <a:t>AKILLI SAAT + PLAKET</a:t>
                      </a:r>
                    </a:p>
                  </a:txBody>
                  <a:tcPr/>
                </a:tc>
                <a:tc>
                  <a:txBody>
                    <a:bodyPr/>
                    <a:lstStyle/>
                    <a:p>
                      <a:r>
                        <a:rPr kumimoji="0" lang="tr-TR" sz="1200" kern="1200" dirty="0" smtClean="0">
                          <a:solidFill>
                            <a:schemeClr val="tx1"/>
                          </a:solidFill>
                          <a:latin typeface="+mj-lt"/>
                          <a:ea typeface="+mn-ea"/>
                          <a:cs typeface="+mn-cs"/>
                        </a:rPr>
                        <a:t>DRONE + PLAKET</a:t>
                      </a:r>
                    </a:p>
                  </a:txBody>
                  <a:tcPr/>
                </a:tc>
                <a:tc>
                  <a:txBody>
                    <a:bodyPr/>
                    <a:lstStyle/>
                    <a:p>
                      <a:r>
                        <a:rPr kumimoji="0" lang="tr-TR" sz="1200" kern="1200" dirty="0" smtClean="0">
                          <a:solidFill>
                            <a:schemeClr val="tx1"/>
                          </a:solidFill>
                          <a:latin typeface="+mj-lt"/>
                          <a:ea typeface="+mn-ea"/>
                          <a:cs typeface="+mn-cs"/>
                        </a:rPr>
                        <a:t>PLAKET + 3 KİTAPLIK SET</a:t>
                      </a:r>
                    </a:p>
                  </a:txBody>
                  <a:tcPr/>
                </a:tc>
              </a:tr>
              <a:tr h="336562">
                <a:tc>
                  <a:txBody>
                    <a:bodyPr/>
                    <a:lstStyle/>
                    <a:p>
                      <a:r>
                        <a:rPr kumimoji="0" lang="tr-TR" sz="1200" b="1" kern="1200" dirty="0" smtClean="0">
                          <a:solidFill>
                            <a:schemeClr val="tx1"/>
                          </a:solidFill>
                          <a:latin typeface="+mj-lt"/>
                          <a:ea typeface="+mn-ea"/>
                          <a:cs typeface="+mn-cs"/>
                        </a:rPr>
                        <a:t>3.</a:t>
                      </a:r>
                    </a:p>
                  </a:txBody>
                  <a:tcPr/>
                </a:tc>
                <a:tc>
                  <a:txBody>
                    <a:bodyPr/>
                    <a:lstStyle/>
                    <a:p>
                      <a:r>
                        <a:rPr kumimoji="0" lang="tr-TR" sz="1200" kern="1200" dirty="0" smtClean="0">
                          <a:solidFill>
                            <a:schemeClr val="tx1"/>
                          </a:solidFill>
                          <a:latin typeface="+mj-lt"/>
                          <a:ea typeface="+mn-ea"/>
                          <a:cs typeface="+mn-cs"/>
                        </a:rPr>
                        <a:t>SCOOTER + PLAKET</a:t>
                      </a:r>
                    </a:p>
                  </a:txBody>
                  <a:tcPr/>
                </a:tc>
                <a:tc>
                  <a:txBody>
                    <a:bodyPr/>
                    <a:lstStyle/>
                    <a:p>
                      <a:r>
                        <a:rPr kumimoji="0" lang="tr-TR" sz="1200" kern="1200" dirty="0" smtClean="0">
                          <a:solidFill>
                            <a:schemeClr val="tx1"/>
                          </a:solidFill>
                          <a:latin typeface="+mj-lt"/>
                          <a:ea typeface="+mn-ea"/>
                          <a:cs typeface="+mn-cs"/>
                        </a:rPr>
                        <a:t>AKILLI SAAT</a:t>
                      </a:r>
                      <a:r>
                        <a:rPr kumimoji="0" lang="tr-TR" sz="1200" kern="1200" baseline="0" dirty="0" smtClean="0">
                          <a:solidFill>
                            <a:schemeClr val="tx1"/>
                          </a:solidFill>
                          <a:latin typeface="+mj-lt"/>
                          <a:ea typeface="+mn-ea"/>
                          <a:cs typeface="+mn-cs"/>
                        </a:rPr>
                        <a:t> + PLAKET</a:t>
                      </a:r>
                      <a:endParaRPr kumimoji="0" lang="tr-TR" sz="1200" kern="1200" dirty="0" smtClean="0">
                        <a:solidFill>
                          <a:schemeClr val="tx1"/>
                        </a:solidFill>
                        <a:latin typeface="+mj-lt"/>
                        <a:ea typeface="+mn-ea"/>
                        <a:cs typeface="+mn-cs"/>
                      </a:endParaRPr>
                    </a:p>
                  </a:txBody>
                  <a:tcPr/>
                </a:tc>
                <a:tc>
                  <a:txBody>
                    <a:bodyPr/>
                    <a:lstStyle/>
                    <a:p>
                      <a:r>
                        <a:rPr kumimoji="0" lang="tr-TR" sz="1200" kern="1200" dirty="0" smtClean="0">
                          <a:solidFill>
                            <a:schemeClr val="tx1"/>
                          </a:solidFill>
                          <a:latin typeface="+mj-lt"/>
                          <a:ea typeface="+mn-ea"/>
                          <a:cs typeface="+mn-cs"/>
                        </a:rPr>
                        <a:t>PLAKET + 3 KİTAPLIK SET</a:t>
                      </a: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rve\Downloads\1642669052365.png"/>
          <p:cNvPicPr>
            <a:picLocks noChangeAspect="1" noChangeArrowheads="1"/>
          </p:cNvPicPr>
          <p:nvPr/>
        </p:nvPicPr>
        <p:blipFill>
          <a:blip r:embed="rId2" cstate="print">
            <a:lum bright="30000"/>
          </a:blip>
          <a:srcRect/>
          <a:stretch>
            <a:fillRect/>
          </a:stretch>
        </p:blipFill>
        <p:spPr bwMode="auto">
          <a:xfrm>
            <a:off x="1000108" y="2071670"/>
            <a:ext cx="5000660" cy="5000660"/>
          </a:xfrm>
          <a:prstGeom prst="rect">
            <a:avLst/>
          </a:prstGeom>
          <a:noFill/>
        </p:spPr>
      </p:pic>
      <p:graphicFrame>
        <p:nvGraphicFramePr>
          <p:cNvPr id="9" name="8 Tablo"/>
          <p:cNvGraphicFramePr>
            <a:graphicFrameLocks noGrp="1"/>
          </p:cNvGraphicFramePr>
          <p:nvPr/>
        </p:nvGraphicFramePr>
        <p:xfrm>
          <a:off x="142852" y="1285852"/>
          <a:ext cx="6572296" cy="7700028"/>
        </p:xfrm>
        <a:graphic>
          <a:graphicData uri="http://schemas.openxmlformats.org/drawingml/2006/table">
            <a:tbl>
              <a:tblPr firstRow="1" bandRow="1">
                <a:tableStyleId>{5940675A-B579-460E-94D1-54222C63F5DA}</a:tableStyleId>
              </a:tblPr>
              <a:tblGrid>
                <a:gridCol w="1643074"/>
                <a:gridCol w="1643074"/>
                <a:gridCol w="1643074"/>
                <a:gridCol w="1643074"/>
              </a:tblGrid>
              <a:tr h="633568">
                <a:tc gridSpan="4">
                  <a:txBody>
                    <a:bodyPr/>
                    <a:lstStyle/>
                    <a:p>
                      <a:pPr algn="ctr"/>
                      <a:r>
                        <a:rPr kumimoji="0" lang="tr-TR" sz="1800" b="1" kern="1200" dirty="0" smtClean="0">
                          <a:solidFill>
                            <a:schemeClr val="tx1"/>
                          </a:solidFill>
                          <a:latin typeface="+mj-lt"/>
                          <a:ea typeface="+mn-ea"/>
                          <a:cs typeface="+mn-cs"/>
                        </a:rPr>
                        <a:t>SINAV TAKVİMİ</a:t>
                      </a:r>
                    </a:p>
                    <a:p>
                      <a:pPr algn="l"/>
                      <a:endParaRPr kumimoji="0" lang="tr-TR" sz="1200" b="0" kern="1200" baseline="0" dirty="0" smtClean="0">
                        <a:solidFill>
                          <a:schemeClr val="tx1"/>
                        </a:solidFill>
                        <a:latin typeface="+mj-lt"/>
                        <a:ea typeface="+mn-ea"/>
                        <a:cs typeface="+mn-cs"/>
                      </a:endParaRP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endParaRPr lang="tr-T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r>
              <a:tr h="472116">
                <a:tc>
                  <a:txBody>
                    <a:bodyPr/>
                    <a:lstStyle/>
                    <a:p>
                      <a:pPr algn="l"/>
                      <a:r>
                        <a:rPr kumimoji="0" lang="tr-TR" sz="1200" b="0" kern="1200" baseline="0" dirty="0" smtClean="0">
                          <a:solidFill>
                            <a:schemeClr val="tx1"/>
                          </a:solidFill>
                          <a:latin typeface="+mj-lt"/>
                          <a:ea typeface="+mn-ea"/>
                          <a:cs typeface="+mn-cs"/>
                        </a:rPr>
                        <a:t>SINIF</a:t>
                      </a:r>
                    </a:p>
                  </a:txBody>
                  <a:tcPr/>
                </a:tc>
                <a:tc>
                  <a:txBody>
                    <a:bodyPr/>
                    <a:lstStyle/>
                    <a:p>
                      <a:pPr algn="l"/>
                      <a:r>
                        <a:rPr kumimoji="0" lang="tr-TR" sz="1200" b="0" kern="1200" baseline="0" dirty="0" smtClean="0">
                          <a:solidFill>
                            <a:schemeClr val="tx1"/>
                          </a:solidFill>
                          <a:latin typeface="+mj-lt"/>
                          <a:ea typeface="+mn-ea"/>
                          <a:cs typeface="+mn-cs"/>
                        </a:rPr>
                        <a:t>KİTAP ADI</a:t>
                      </a:r>
                    </a:p>
                  </a:txBody>
                  <a:tcPr/>
                </a:tc>
                <a:tc>
                  <a:txBody>
                    <a:bodyPr/>
                    <a:lstStyle/>
                    <a:p>
                      <a:pPr algn="l"/>
                      <a:r>
                        <a:rPr kumimoji="0" lang="tr-TR" sz="1200" b="0" kern="1200" baseline="0" dirty="0" smtClean="0">
                          <a:solidFill>
                            <a:schemeClr val="tx1"/>
                          </a:solidFill>
                          <a:latin typeface="+mj-lt"/>
                          <a:ea typeface="+mn-ea"/>
                          <a:cs typeface="+mn-cs"/>
                        </a:rPr>
                        <a:t>YAZAR</a:t>
                      </a:r>
                    </a:p>
                  </a:txBody>
                  <a:tcPr/>
                </a:tc>
                <a:tc>
                  <a:txBody>
                    <a:bodyPr/>
                    <a:lstStyle/>
                    <a:p>
                      <a:pPr algn="l"/>
                      <a:r>
                        <a:rPr kumimoji="0" lang="tr-TR" sz="1200" b="0" kern="1200" baseline="0" dirty="0" smtClean="0">
                          <a:solidFill>
                            <a:schemeClr val="tx1"/>
                          </a:solidFill>
                          <a:latin typeface="+mj-lt"/>
                          <a:ea typeface="+mn-ea"/>
                          <a:cs typeface="+mn-cs"/>
                        </a:rPr>
                        <a:t>SINAV TARİHİ</a:t>
                      </a:r>
                    </a:p>
                  </a:txBody>
                  <a:tcPr/>
                </a:tc>
              </a:tr>
              <a:tr h="472115">
                <a:tc>
                  <a:txBody>
                    <a:bodyPr/>
                    <a:lstStyle/>
                    <a:p>
                      <a:pPr algn="l"/>
                      <a:r>
                        <a:rPr kumimoji="0" lang="tr-TR" sz="1200" b="0" kern="1200" baseline="0" dirty="0" smtClean="0">
                          <a:solidFill>
                            <a:schemeClr val="tx1"/>
                          </a:solidFill>
                          <a:latin typeface="+mj-lt"/>
                          <a:ea typeface="+mn-ea"/>
                          <a:cs typeface="+mn-cs"/>
                        </a:rPr>
                        <a:t>2. SINIF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0" kern="1200" baseline="0" dirty="0" smtClean="0">
                          <a:solidFill>
                            <a:schemeClr val="tx1"/>
                          </a:solidFill>
                          <a:latin typeface="+mj-lt"/>
                          <a:ea typeface="+mn-ea"/>
                          <a:cs typeface="+mn-cs"/>
                        </a:rPr>
                        <a:t>İYİ DİLEKLER</a:t>
                      </a:r>
                    </a:p>
                    <a:p>
                      <a:pPr algn="l"/>
                      <a:endParaRPr kumimoji="0" lang="tr-TR" sz="1200" b="0" kern="1200" baseline="0" dirty="0" smtClean="0">
                        <a:solidFill>
                          <a:schemeClr val="tx1"/>
                        </a:solidFill>
                        <a:latin typeface="+mj-lt"/>
                        <a:ea typeface="+mn-ea"/>
                        <a:cs typeface="+mn-cs"/>
                      </a:endParaRPr>
                    </a:p>
                  </a:txBody>
                  <a:tcPr/>
                </a:tc>
                <a:tc>
                  <a:txBody>
                    <a:bodyPr/>
                    <a:lstStyle/>
                    <a:p>
                      <a:pPr algn="l"/>
                      <a:r>
                        <a:rPr kumimoji="0" lang="tr-TR" sz="1200" b="0" kern="1200" baseline="0" dirty="0" smtClean="0">
                          <a:solidFill>
                            <a:schemeClr val="tx1"/>
                          </a:solidFill>
                          <a:latin typeface="+mj-lt"/>
                          <a:ea typeface="+mn-ea"/>
                          <a:cs typeface="+mn-cs"/>
                        </a:rPr>
                        <a:t>ÖZLEM AYTEK</a:t>
                      </a:r>
                    </a:p>
                  </a:txBody>
                  <a:tcPr/>
                </a:tc>
                <a:tc>
                  <a:txBody>
                    <a:bodyPr/>
                    <a:lstStyle/>
                    <a:p>
                      <a:pPr algn="l"/>
                      <a:r>
                        <a:rPr kumimoji="0" lang="tr-TR" sz="1200" b="0" kern="1200" baseline="0" dirty="0" smtClean="0">
                          <a:solidFill>
                            <a:schemeClr val="tx1"/>
                          </a:solidFill>
                          <a:latin typeface="+mj-lt"/>
                          <a:ea typeface="+mn-ea"/>
                          <a:cs typeface="+mn-cs"/>
                        </a:rPr>
                        <a:t>19 MART 2022</a:t>
                      </a:r>
                    </a:p>
                    <a:p>
                      <a:pPr algn="l"/>
                      <a:r>
                        <a:rPr kumimoji="0" lang="tr-TR" sz="1200" b="0" kern="1200" baseline="0" dirty="0" smtClean="0">
                          <a:solidFill>
                            <a:schemeClr val="tx1"/>
                          </a:solidFill>
                          <a:latin typeface="+mj-lt"/>
                          <a:ea typeface="+mn-ea"/>
                          <a:cs typeface="+mn-cs"/>
                        </a:rPr>
                        <a:t>SAAT 17:00-18:00</a:t>
                      </a:r>
                    </a:p>
                  </a:txBody>
                  <a:tcPr/>
                </a:tc>
              </a:tr>
              <a:tr h="472116">
                <a:tc>
                  <a:txBody>
                    <a:bodyPr/>
                    <a:lstStyle/>
                    <a:p>
                      <a:pPr algn="l"/>
                      <a:r>
                        <a:rPr kumimoji="0" lang="tr-TR" sz="1200" b="0" kern="1200" baseline="0" dirty="0" smtClean="0">
                          <a:solidFill>
                            <a:schemeClr val="tx1"/>
                          </a:solidFill>
                          <a:latin typeface="+mj-lt"/>
                          <a:ea typeface="+mn-ea"/>
                          <a:cs typeface="+mn-cs"/>
                        </a:rPr>
                        <a:t>2. SINIF</a:t>
                      </a:r>
                    </a:p>
                  </a:txBody>
                  <a:tcPr/>
                </a:tc>
                <a:tc>
                  <a:txBody>
                    <a:bodyPr/>
                    <a:lstStyle/>
                    <a:p>
                      <a:pPr algn="l"/>
                      <a:r>
                        <a:rPr kumimoji="0" lang="tr-TR" sz="1200" b="0" kern="1200" baseline="0" dirty="0" smtClean="0">
                          <a:solidFill>
                            <a:schemeClr val="tx1"/>
                          </a:solidFill>
                          <a:latin typeface="+mj-lt"/>
                          <a:ea typeface="+mn-ea"/>
                          <a:cs typeface="+mn-cs"/>
                        </a:rPr>
                        <a:t>HAYALCİ KIZ</a:t>
                      </a:r>
                    </a:p>
                  </a:txBody>
                  <a:tcPr/>
                </a:tc>
                <a:tc>
                  <a:txBody>
                    <a:bodyPr/>
                    <a:lstStyle/>
                    <a:p>
                      <a:pPr algn="l"/>
                      <a:r>
                        <a:rPr kumimoji="0" lang="tr-TR" sz="1200" b="0" kern="1200" baseline="0" dirty="0" smtClean="0">
                          <a:solidFill>
                            <a:schemeClr val="tx1"/>
                          </a:solidFill>
                          <a:latin typeface="+mj-lt"/>
                          <a:ea typeface="+mn-ea"/>
                          <a:cs typeface="+mn-cs"/>
                        </a:rPr>
                        <a:t>ÖZLEM AYTEK</a:t>
                      </a:r>
                    </a:p>
                  </a:txBody>
                  <a:tcPr/>
                </a:tc>
                <a:tc>
                  <a:txBody>
                    <a:bodyPr/>
                    <a:lstStyle/>
                    <a:p>
                      <a:pPr algn="l"/>
                      <a:r>
                        <a:rPr kumimoji="0" lang="tr-TR" sz="1200" b="0" kern="1200" baseline="0" dirty="0" smtClean="0">
                          <a:solidFill>
                            <a:schemeClr val="tx1"/>
                          </a:solidFill>
                          <a:latin typeface="+mj-lt"/>
                          <a:ea typeface="+mn-ea"/>
                          <a:cs typeface="+mn-cs"/>
                        </a:rPr>
                        <a:t>02 NİSAN 2022</a:t>
                      </a:r>
                    </a:p>
                    <a:p>
                      <a:pPr algn="l"/>
                      <a:r>
                        <a:rPr kumimoji="0" lang="tr-TR" sz="1200" b="0" kern="1200" baseline="0" dirty="0" smtClean="0">
                          <a:solidFill>
                            <a:schemeClr val="tx1"/>
                          </a:solidFill>
                          <a:latin typeface="+mj-lt"/>
                          <a:ea typeface="+mn-ea"/>
                          <a:cs typeface="+mn-cs"/>
                        </a:rPr>
                        <a:t>SAAT 17:00-18:00</a:t>
                      </a:r>
                    </a:p>
                  </a:txBody>
                  <a:tcPr/>
                </a:tc>
              </a:tr>
              <a:tr h="472115">
                <a:tc>
                  <a:txBody>
                    <a:bodyPr/>
                    <a:lstStyle/>
                    <a:p>
                      <a:pPr algn="l"/>
                      <a:r>
                        <a:rPr kumimoji="0" lang="tr-TR" sz="1200" b="0" kern="1200" baseline="0" dirty="0" smtClean="0">
                          <a:solidFill>
                            <a:schemeClr val="tx1"/>
                          </a:solidFill>
                          <a:latin typeface="+mj-lt"/>
                          <a:ea typeface="+mn-ea"/>
                          <a:cs typeface="+mn-cs"/>
                        </a:rPr>
                        <a:t>2. SINIF</a:t>
                      </a:r>
                    </a:p>
                  </a:txBody>
                  <a:tcPr/>
                </a:tc>
                <a:tc>
                  <a:txBody>
                    <a:bodyPr/>
                    <a:lstStyle/>
                    <a:p>
                      <a:pPr algn="l"/>
                      <a:r>
                        <a:rPr kumimoji="0" lang="tr-TR" sz="1200" b="0" kern="1200" baseline="0" dirty="0" smtClean="0">
                          <a:solidFill>
                            <a:schemeClr val="tx1"/>
                          </a:solidFill>
                          <a:latin typeface="+mj-lt"/>
                          <a:ea typeface="+mn-ea"/>
                          <a:cs typeface="+mn-cs"/>
                        </a:rPr>
                        <a:t>ALİŞ’İN ÖFKESİ</a:t>
                      </a:r>
                    </a:p>
                  </a:txBody>
                  <a:tcPr/>
                </a:tc>
                <a:tc>
                  <a:txBody>
                    <a:bodyPr/>
                    <a:lstStyle/>
                    <a:p>
                      <a:pPr algn="l"/>
                      <a:r>
                        <a:rPr kumimoji="0" lang="tr-TR" sz="1200" b="0" kern="1200" baseline="0" dirty="0" smtClean="0">
                          <a:solidFill>
                            <a:schemeClr val="tx1"/>
                          </a:solidFill>
                          <a:latin typeface="+mj-lt"/>
                          <a:ea typeface="+mn-ea"/>
                          <a:cs typeface="+mn-cs"/>
                        </a:rPr>
                        <a:t>ŞEYMA AYIK</a:t>
                      </a:r>
                    </a:p>
                  </a:txBody>
                  <a:tcPr/>
                </a:tc>
                <a:tc>
                  <a:txBody>
                    <a:bodyPr/>
                    <a:lstStyle/>
                    <a:p>
                      <a:pPr algn="l"/>
                      <a:r>
                        <a:rPr kumimoji="0" lang="tr-TR" sz="1200" b="0" kern="1200" baseline="0" dirty="0" smtClean="0">
                          <a:solidFill>
                            <a:schemeClr val="tx1"/>
                          </a:solidFill>
                          <a:latin typeface="+mj-lt"/>
                          <a:ea typeface="+mn-ea"/>
                          <a:cs typeface="+mn-cs"/>
                        </a:rPr>
                        <a:t>30 NİSAN 2022</a:t>
                      </a:r>
                    </a:p>
                    <a:p>
                      <a:pPr algn="l"/>
                      <a:r>
                        <a:rPr kumimoji="0" lang="tr-TR" sz="1200" b="0" kern="1200" baseline="0" dirty="0" smtClean="0">
                          <a:solidFill>
                            <a:schemeClr val="tx1"/>
                          </a:solidFill>
                          <a:latin typeface="+mj-lt"/>
                          <a:ea typeface="+mn-ea"/>
                          <a:cs typeface="+mn-cs"/>
                        </a:rPr>
                        <a:t>SAAT 17:00-18:00</a:t>
                      </a:r>
                    </a:p>
                  </a:txBody>
                  <a:tcPr/>
                </a:tc>
              </a:tr>
              <a:tr h="472116">
                <a:tc>
                  <a:txBody>
                    <a:bodyPr/>
                    <a:lstStyle/>
                    <a:p>
                      <a:pPr algn="l"/>
                      <a:r>
                        <a:rPr kumimoji="0" lang="tr-TR" sz="1200" b="0" kern="1200" baseline="0" dirty="0" smtClean="0">
                          <a:solidFill>
                            <a:schemeClr val="tx1"/>
                          </a:solidFill>
                          <a:latin typeface="+mj-lt"/>
                          <a:ea typeface="+mn-ea"/>
                          <a:cs typeface="+mn-cs"/>
                        </a:rPr>
                        <a:t>2. SINIF</a:t>
                      </a:r>
                    </a:p>
                  </a:txBody>
                  <a:tcPr/>
                </a:tc>
                <a:tc>
                  <a:txBody>
                    <a:bodyPr/>
                    <a:lstStyle/>
                    <a:p>
                      <a:pPr algn="l"/>
                      <a:r>
                        <a:rPr kumimoji="0" lang="tr-TR" sz="1200" b="0" kern="1200" baseline="0" dirty="0" smtClean="0">
                          <a:solidFill>
                            <a:schemeClr val="tx1"/>
                          </a:solidFill>
                          <a:latin typeface="+mj-lt"/>
                          <a:ea typeface="+mn-ea"/>
                          <a:cs typeface="+mn-cs"/>
                        </a:rPr>
                        <a:t>BAHAR PERİSİ’NİN GEZİSİ</a:t>
                      </a:r>
                    </a:p>
                  </a:txBody>
                  <a:tcPr/>
                </a:tc>
                <a:tc>
                  <a:txBody>
                    <a:bodyPr/>
                    <a:lstStyle/>
                    <a:p>
                      <a:pPr algn="l"/>
                      <a:r>
                        <a:rPr kumimoji="0" lang="tr-TR" sz="1200" b="0" kern="1200" baseline="0" dirty="0" smtClean="0">
                          <a:solidFill>
                            <a:schemeClr val="tx1"/>
                          </a:solidFill>
                          <a:latin typeface="+mj-lt"/>
                          <a:ea typeface="+mn-ea"/>
                          <a:cs typeface="+mn-cs"/>
                        </a:rPr>
                        <a:t>NUR İÇÖZÜ</a:t>
                      </a:r>
                    </a:p>
                  </a:txBody>
                  <a:tcPr/>
                </a:tc>
                <a:tc>
                  <a:txBody>
                    <a:bodyPr/>
                    <a:lstStyle/>
                    <a:p>
                      <a:pPr algn="l"/>
                      <a:r>
                        <a:rPr kumimoji="0" lang="tr-TR" sz="1200" b="0" kern="1200" baseline="0" dirty="0" smtClean="0">
                          <a:solidFill>
                            <a:schemeClr val="tx1"/>
                          </a:solidFill>
                          <a:latin typeface="+mj-lt"/>
                          <a:ea typeface="+mn-ea"/>
                          <a:cs typeface="+mn-cs"/>
                        </a:rPr>
                        <a:t>14 MAYIS 2022</a:t>
                      </a:r>
                    </a:p>
                    <a:p>
                      <a:pPr algn="l"/>
                      <a:r>
                        <a:rPr kumimoji="0" lang="tr-TR" sz="1200" b="0" kern="1200" baseline="0" dirty="0" smtClean="0">
                          <a:solidFill>
                            <a:schemeClr val="tx1"/>
                          </a:solidFill>
                          <a:latin typeface="+mj-lt"/>
                          <a:ea typeface="+mn-ea"/>
                          <a:cs typeface="+mn-cs"/>
                        </a:rPr>
                        <a:t>SAAT 17:00-18:00</a:t>
                      </a:r>
                    </a:p>
                  </a:txBody>
                  <a:tcPr/>
                </a:tc>
              </a:tr>
              <a:tr h="363440">
                <a:tc gridSpan="4">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endParaRPr lang="tr-T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r>
              <a:tr h="472115">
                <a:tc>
                  <a:txBody>
                    <a:bodyPr/>
                    <a:lstStyle/>
                    <a:p>
                      <a:pPr algn="l"/>
                      <a:r>
                        <a:rPr kumimoji="0" lang="tr-TR" sz="1200" b="0" kern="1200" baseline="0" dirty="0" smtClean="0">
                          <a:solidFill>
                            <a:schemeClr val="tx1"/>
                          </a:solidFill>
                          <a:latin typeface="+mj-lt"/>
                          <a:ea typeface="+mn-ea"/>
                          <a:cs typeface="+mn-cs"/>
                        </a:rPr>
                        <a:t>3. SINIF</a:t>
                      </a:r>
                    </a:p>
                  </a:txBody>
                  <a:tcPr/>
                </a:tc>
                <a:tc>
                  <a:txBody>
                    <a:bodyPr/>
                    <a:lstStyle/>
                    <a:p>
                      <a:pPr algn="l"/>
                      <a:r>
                        <a:rPr kumimoji="0" lang="tr-TR" sz="1200" b="0" kern="1200" baseline="0" dirty="0" smtClean="0">
                          <a:solidFill>
                            <a:schemeClr val="tx1"/>
                          </a:solidFill>
                          <a:latin typeface="+mj-lt"/>
                          <a:ea typeface="+mn-ea"/>
                          <a:cs typeface="+mn-cs"/>
                        </a:rPr>
                        <a:t>GÖKTEN İNEN ÜÇ YILDIZ</a:t>
                      </a:r>
                    </a:p>
                  </a:txBody>
                  <a:tcPr/>
                </a:tc>
                <a:tc>
                  <a:txBody>
                    <a:bodyPr/>
                    <a:lstStyle/>
                    <a:p>
                      <a:pPr algn="l"/>
                      <a:r>
                        <a:rPr kumimoji="0" lang="tr-TR" sz="1200" b="0" kern="1200" baseline="0" dirty="0" smtClean="0">
                          <a:solidFill>
                            <a:schemeClr val="tx1"/>
                          </a:solidFill>
                          <a:latin typeface="+mj-lt"/>
                          <a:ea typeface="+mn-ea"/>
                          <a:cs typeface="+mn-cs"/>
                        </a:rPr>
                        <a:t>NUR İÇÖZÜ</a:t>
                      </a:r>
                    </a:p>
                  </a:txBody>
                  <a:tcPr/>
                </a:tc>
                <a:tc>
                  <a:txBody>
                    <a:bodyPr/>
                    <a:lstStyle/>
                    <a:p>
                      <a:pPr algn="l"/>
                      <a:r>
                        <a:rPr kumimoji="0" lang="tr-TR" sz="1200" b="0" kern="1200" baseline="0" dirty="0" smtClean="0">
                          <a:solidFill>
                            <a:schemeClr val="tx1"/>
                          </a:solidFill>
                          <a:latin typeface="+mj-lt"/>
                          <a:ea typeface="+mn-ea"/>
                          <a:cs typeface="+mn-cs"/>
                        </a:rPr>
                        <a:t>19 MART 2022</a:t>
                      </a:r>
                    </a:p>
                    <a:p>
                      <a:pPr algn="l"/>
                      <a:r>
                        <a:rPr kumimoji="0" lang="tr-TR" sz="1200" b="0" kern="1200" baseline="0" dirty="0" smtClean="0">
                          <a:solidFill>
                            <a:schemeClr val="tx1"/>
                          </a:solidFill>
                          <a:latin typeface="+mj-lt"/>
                          <a:ea typeface="+mn-ea"/>
                          <a:cs typeface="+mn-cs"/>
                        </a:rPr>
                        <a:t>SAAT 17:00-18:00</a:t>
                      </a:r>
                    </a:p>
                  </a:txBody>
                  <a:tcPr/>
                </a:tc>
              </a:tr>
              <a:tr h="472116">
                <a:tc>
                  <a:txBody>
                    <a:bodyPr/>
                    <a:lstStyle/>
                    <a:p>
                      <a:pPr algn="l"/>
                      <a:r>
                        <a:rPr kumimoji="0" lang="tr-TR" sz="1200" b="0" kern="1200" baseline="0" dirty="0" smtClean="0">
                          <a:solidFill>
                            <a:schemeClr val="tx1"/>
                          </a:solidFill>
                          <a:latin typeface="+mj-lt"/>
                          <a:ea typeface="+mn-ea"/>
                          <a:cs typeface="+mn-cs"/>
                        </a:rPr>
                        <a:t>3. SINIF</a:t>
                      </a:r>
                    </a:p>
                  </a:txBody>
                  <a:tcPr/>
                </a:tc>
                <a:tc>
                  <a:txBody>
                    <a:bodyPr/>
                    <a:lstStyle/>
                    <a:p>
                      <a:pPr algn="l"/>
                      <a:r>
                        <a:rPr kumimoji="0" lang="tr-TR" sz="1200" b="0" kern="1200" baseline="0" dirty="0" smtClean="0">
                          <a:solidFill>
                            <a:schemeClr val="tx1"/>
                          </a:solidFill>
                          <a:latin typeface="+mj-lt"/>
                          <a:ea typeface="+mn-ea"/>
                          <a:cs typeface="+mn-cs"/>
                        </a:rPr>
                        <a:t>CANI SIKILAN ÇOCUK</a:t>
                      </a:r>
                    </a:p>
                  </a:txBody>
                  <a:tcPr/>
                </a:tc>
                <a:tc>
                  <a:txBody>
                    <a:bodyPr/>
                    <a:lstStyle/>
                    <a:p>
                      <a:pPr algn="l"/>
                      <a:r>
                        <a:rPr kumimoji="0" lang="tr-TR" sz="1200" b="0" kern="1200" baseline="0" dirty="0" smtClean="0">
                          <a:solidFill>
                            <a:schemeClr val="tx1"/>
                          </a:solidFill>
                          <a:latin typeface="+mj-lt"/>
                          <a:ea typeface="+mn-ea"/>
                          <a:cs typeface="+mn-cs"/>
                        </a:rPr>
                        <a:t>DURSUN EGE GÖÇMEN</a:t>
                      </a:r>
                    </a:p>
                  </a:txBody>
                  <a:tcPr/>
                </a:tc>
                <a:tc>
                  <a:txBody>
                    <a:bodyPr/>
                    <a:lstStyle/>
                    <a:p>
                      <a:pPr algn="l"/>
                      <a:r>
                        <a:rPr kumimoji="0" lang="tr-TR" sz="1200" b="0" kern="1200" baseline="0" dirty="0" smtClean="0">
                          <a:solidFill>
                            <a:schemeClr val="tx1"/>
                          </a:solidFill>
                          <a:latin typeface="+mj-lt"/>
                          <a:ea typeface="+mn-ea"/>
                          <a:cs typeface="+mn-cs"/>
                        </a:rPr>
                        <a:t>02 NİSAN 2022</a:t>
                      </a:r>
                    </a:p>
                    <a:p>
                      <a:pPr algn="l"/>
                      <a:r>
                        <a:rPr kumimoji="0" lang="tr-TR" sz="1200" b="0" kern="1200" baseline="0" dirty="0" smtClean="0">
                          <a:solidFill>
                            <a:schemeClr val="tx1"/>
                          </a:solidFill>
                          <a:latin typeface="+mj-lt"/>
                          <a:ea typeface="+mn-ea"/>
                          <a:cs typeface="+mn-cs"/>
                        </a:rPr>
                        <a:t>SAAT 17:00-18:00</a:t>
                      </a:r>
                    </a:p>
                  </a:txBody>
                  <a:tcPr/>
                </a:tc>
              </a:tr>
              <a:tr h="472116">
                <a:tc>
                  <a:txBody>
                    <a:bodyPr/>
                    <a:lstStyle/>
                    <a:p>
                      <a:pPr algn="l"/>
                      <a:r>
                        <a:rPr kumimoji="0" lang="tr-TR" sz="1200" b="0" kern="1200" baseline="0" dirty="0" smtClean="0">
                          <a:solidFill>
                            <a:schemeClr val="tx1"/>
                          </a:solidFill>
                          <a:latin typeface="+mj-lt"/>
                          <a:ea typeface="+mn-ea"/>
                          <a:cs typeface="+mn-cs"/>
                        </a:rPr>
                        <a:t>3. SINIF</a:t>
                      </a:r>
                    </a:p>
                  </a:txBody>
                  <a:tcPr/>
                </a:tc>
                <a:tc>
                  <a:txBody>
                    <a:bodyPr/>
                    <a:lstStyle/>
                    <a:p>
                      <a:pPr algn="l"/>
                      <a:r>
                        <a:rPr kumimoji="0" lang="tr-TR" sz="1200" b="0" kern="1200" baseline="0" dirty="0" smtClean="0">
                          <a:solidFill>
                            <a:schemeClr val="tx1"/>
                          </a:solidFill>
                          <a:latin typeface="+mj-lt"/>
                          <a:ea typeface="+mn-ea"/>
                          <a:cs typeface="+mn-cs"/>
                        </a:rPr>
                        <a:t>GÜMÜŞ KARINCALAR</a:t>
                      </a:r>
                    </a:p>
                  </a:txBody>
                  <a:tcPr/>
                </a:tc>
                <a:tc>
                  <a:txBody>
                    <a:bodyPr/>
                    <a:lstStyle/>
                    <a:p>
                      <a:pPr algn="l"/>
                      <a:r>
                        <a:rPr kumimoji="0" lang="tr-TR" sz="1200" b="0" kern="1200" baseline="0" dirty="0" smtClean="0">
                          <a:solidFill>
                            <a:schemeClr val="tx1"/>
                          </a:solidFill>
                          <a:latin typeface="+mj-lt"/>
                          <a:ea typeface="+mn-ea"/>
                          <a:cs typeface="+mn-cs"/>
                        </a:rPr>
                        <a:t>ELÇİN KUZUCU</a:t>
                      </a:r>
                    </a:p>
                  </a:txBody>
                  <a:tcPr/>
                </a:tc>
                <a:tc>
                  <a:txBody>
                    <a:bodyPr/>
                    <a:lstStyle/>
                    <a:p>
                      <a:pPr algn="l"/>
                      <a:r>
                        <a:rPr kumimoji="0" lang="tr-TR" sz="1200" b="0" kern="1200" baseline="0" dirty="0" smtClean="0">
                          <a:solidFill>
                            <a:schemeClr val="tx1"/>
                          </a:solidFill>
                          <a:latin typeface="+mj-lt"/>
                          <a:ea typeface="+mn-ea"/>
                          <a:cs typeface="+mn-cs"/>
                        </a:rPr>
                        <a:t>30 NİSAN 2022</a:t>
                      </a:r>
                    </a:p>
                    <a:p>
                      <a:pPr algn="l"/>
                      <a:r>
                        <a:rPr kumimoji="0" lang="tr-TR" sz="1200" b="0" kern="1200" baseline="0" dirty="0" smtClean="0">
                          <a:solidFill>
                            <a:schemeClr val="tx1"/>
                          </a:solidFill>
                          <a:latin typeface="+mj-lt"/>
                          <a:ea typeface="+mn-ea"/>
                          <a:cs typeface="+mn-cs"/>
                        </a:rPr>
                        <a:t>SAAT 17:00-18:00</a:t>
                      </a:r>
                    </a:p>
                  </a:txBody>
                  <a:tcPr/>
                </a:tc>
              </a:tr>
              <a:tr h="472116">
                <a:tc>
                  <a:txBody>
                    <a:bodyPr/>
                    <a:lstStyle/>
                    <a:p>
                      <a:pPr algn="l"/>
                      <a:r>
                        <a:rPr kumimoji="0" lang="tr-TR" sz="1200" b="0" kern="1200" baseline="0" dirty="0" smtClean="0">
                          <a:solidFill>
                            <a:schemeClr val="tx1"/>
                          </a:solidFill>
                          <a:latin typeface="+mj-lt"/>
                          <a:ea typeface="+mn-ea"/>
                          <a:cs typeface="+mn-cs"/>
                        </a:rPr>
                        <a:t>3. SINIF</a:t>
                      </a:r>
                    </a:p>
                  </a:txBody>
                  <a:tcPr/>
                </a:tc>
                <a:tc>
                  <a:txBody>
                    <a:bodyPr/>
                    <a:lstStyle/>
                    <a:p>
                      <a:pPr algn="l"/>
                      <a:r>
                        <a:rPr kumimoji="0" lang="tr-TR" sz="1200" b="0" kern="1200" baseline="0" dirty="0" smtClean="0">
                          <a:solidFill>
                            <a:schemeClr val="tx1"/>
                          </a:solidFill>
                          <a:latin typeface="+mj-lt"/>
                          <a:ea typeface="+mn-ea"/>
                          <a:cs typeface="+mn-cs"/>
                        </a:rPr>
                        <a:t>KAHRAMAN BURUNLAR</a:t>
                      </a:r>
                    </a:p>
                  </a:txBody>
                  <a:tcPr/>
                </a:tc>
                <a:tc>
                  <a:txBody>
                    <a:bodyPr/>
                    <a:lstStyle/>
                    <a:p>
                      <a:pPr algn="l"/>
                      <a:r>
                        <a:rPr kumimoji="0" lang="tr-TR" sz="1200" b="0" kern="1200" baseline="0" dirty="0" smtClean="0">
                          <a:solidFill>
                            <a:schemeClr val="tx1"/>
                          </a:solidFill>
                          <a:latin typeface="+mj-lt"/>
                          <a:ea typeface="+mn-ea"/>
                          <a:cs typeface="+mn-cs"/>
                        </a:rPr>
                        <a:t>NİHAN TEMİZ</a:t>
                      </a:r>
                    </a:p>
                  </a:txBody>
                  <a:tcPr/>
                </a:tc>
                <a:tc>
                  <a:txBody>
                    <a:bodyPr/>
                    <a:lstStyle/>
                    <a:p>
                      <a:pPr algn="l"/>
                      <a:r>
                        <a:rPr kumimoji="0" lang="tr-TR" sz="1200" b="0" kern="1200" baseline="0" dirty="0" smtClean="0">
                          <a:solidFill>
                            <a:schemeClr val="tx1"/>
                          </a:solidFill>
                          <a:latin typeface="+mj-lt"/>
                          <a:ea typeface="+mn-ea"/>
                          <a:cs typeface="+mn-cs"/>
                        </a:rPr>
                        <a:t>14 MAYIS 2022</a:t>
                      </a:r>
                    </a:p>
                    <a:p>
                      <a:pPr algn="l"/>
                      <a:r>
                        <a:rPr kumimoji="0" lang="tr-TR" sz="1200" b="0" kern="1200" baseline="0" dirty="0" smtClean="0">
                          <a:solidFill>
                            <a:schemeClr val="tx1"/>
                          </a:solidFill>
                          <a:latin typeface="+mj-lt"/>
                          <a:ea typeface="+mn-ea"/>
                          <a:cs typeface="+mn-cs"/>
                        </a:rPr>
                        <a:t>SAAT 17:00-18:00</a:t>
                      </a:r>
                    </a:p>
                  </a:txBody>
                  <a:tcPr/>
                </a:tc>
              </a:tr>
              <a:tr h="397553">
                <a:tc gridSpan="4">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endParaRPr lang="tr-T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r>
              <a:tr h="472116">
                <a:tc>
                  <a:txBody>
                    <a:bodyPr/>
                    <a:lstStyle/>
                    <a:p>
                      <a:pPr algn="l"/>
                      <a:r>
                        <a:rPr kumimoji="0" lang="tr-TR" sz="1200" b="0" kern="1200" baseline="0" dirty="0" smtClean="0">
                          <a:solidFill>
                            <a:schemeClr val="tx1"/>
                          </a:solidFill>
                          <a:latin typeface="+mj-lt"/>
                          <a:ea typeface="+mn-ea"/>
                          <a:cs typeface="+mn-cs"/>
                        </a:rPr>
                        <a:t>4. SINIF</a:t>
                      </a:r>
                    </a:p>
                  </a:txBody>
                  <a:tcPr/>
                </a:tc>
                <a:tc>
                  <a:txBody>
                    <a:bodyPr/>
                    <a:lstStyle/>
                    <a:p>
                      <a:pPr algn="l"/>
                      <a:r>
                        <a:rPr kumimoji="0" lang="tr-TR" sz="1200" b="0" kern="1200" baseline="0" dirty="0" smtClean="0">
                          <a:solidFill>
                            <a:schemeClr val="tx1"/>
                          </a:solidFill>
                          <a:latin typeface="+mj-lt"/>
                          <a:ea typeface="+mn-ea"/>
                          <a:cs typeface="+mn-cs"/>
                        </a:rPr>
                        <a:t>MOR YUNUS’UN ŞARKISI</a:t>
                      </a:r>
                    </a:p>
                  </a:txBody>
                  <a:tcPr/>
                </a:tc>
                <a:tc>
                  <a:txBody>
                    <a:bodyPr/>
                    <a:lstStyle/>
                    <a:p>
                      <a:pPr algn="l"/>
                      <a:r>
                        <a:rPr kumimoji="0" lang="tr-TR" sz="1200" b="0" kern="1200" baseline="0" dirty="0" smtClean="0">
                          <a:solidFill>
                            <a:schemeClr val="tx1"/>
                          </a:solidFill>
                          <a:latin typeface="+mj-lt"/>
                          <a:ea typeface="+mn-ea"/>
                          <a:cs typeface="+mn-cs"/>
                        </a:rPr>
                        <a:t>MELEK GÜNGÖR</a:t>
                      </a:r>
                    </a:p>
                  </a:txBody>
                  <a:tcPr/>
                </a:tc>
                <a:tc>
                  <a:txBody>
                    <a:bodyPr/>
                    <a:lstStyle/>
                    <a:p>
                      <a:pPr algn="l"/>
                      <a:r>
                        <a:rPr kumimoji="0" lang="tr-TR" sz="1200" b="0" kern="1200" baseline="0" dirty="0" smtClean="0">
                          <a:solidFill>
                            <a:schemeClr val="tx1"/>
                          </a:solidFill>
                          <a:latin typeface="+mj-lt"/>
                          <a:ea typeface="+mn-ea"/>
                          <a:cs typeface="+mn-cs"/>
                        </a:rPr>
                        <a:t>19 MART 2022</a:t>
                      </a:r>
                    </a:p>
                    <a:p>
                      <a:pPr algn="l"/>
                      <a:r>
                        <a:rPr kumimoji="0" lang="tr-TR" sz="1200" b="0" kern="1200" baseline="0" dirty="0" smtClean="0">
                          <a:solidFill>
                            <a:schemeClr val="tx1"/>
                          </a:solidFill>
                          <a:latin typeface="+mj-lt"/>
                          <a:ea typeface="+mn-ea"/>
                          <a:cs typeface="+mn-cs"/>
                        </a:rPr>
                        <a:t>SAAT 17:00-18:00</a:t>
                      </a:r>
                    </a:p>
                  </a:txBody>
                  <a:tcPr/>
                </a:tc>
              </a:tr>
              <a:tr h="472115">
                <a:tc>
                  <a:txBody>
                    <a:bodyPr/>
                    <a:lstStyle/>
                    <a:p>
                      <a:pPr algn="l"/>
                      <a:r>
                        <a:rPr kumimoji="0" lang="tr-TR" sz="1200" b="0" kern="1200" baseline="0" dirty="0" smtClean="0">
                          <a:solidFill>
                            <a:schemeClr val="tx1"/>
                          </a:solidFill>
                          <a:latin typeface="+mj-lt"/>
                          <a:ea typeface="+mn-ea"/>
                          <a:cs typeface="+mn-cs"/>
                        </a:rPr>
                        <a:t>4. SINIF</a:t>
                      </a:r>
                    </a:p>
                  </a:txBody>
                  <a:tcPr/>
                </a:tc>
                <a:tc>
                  <a:txBody>
                    <a:bodyPr/>
                    <a:lstStyle/>
                    <a:p>
                      <a:pPr algn="l"/>
                      <a:r>
                        <a:rPr kumimoji="0" lang="tr-TR" sz="1200" b="0" kern="1200" baseline="0" dirty="0" smtClean="0">
                          <a:solidFill>
                            <a:schemeClr val="tx1"/>
                          </a:solidFill>
                          <a:latin typeface="+mj-lt"/>
                          <a:ea typeface="+mn-ea"/>
                          <a:cs typeface="+mn-cs"/>
                        </a:rPr>
                        <a:t>DÜŞLERİN PEŞİNDEKİ ÇOCUK</a:t>
                      </a:r>
                    </a:p>
                  </a:txBody>
                  <a:tcPr/>
                </a:tc>
                <a:tc>
                  <a:txBody>
                    <a:bodyPr/>
                    <a:lstStyle/>
                    <a:p>
                      <a:pPr algn="l"/>
                      <a:r>
                        <a:rPr kumimoji="0" lang="tr-TR" sz="1200" b="0" kern="1200" baseline="0" dirty="0" smtClean="0">
                          <a:solidFill>
                            <a:schemeClr val="tx1"/>
                          </a:solidFill>
                          <a:latin typeface="+mj-lt"/>
                          <a:ea typeface="+mn-ea"/>
                          <a:cs typeface="+mn-cs"/>
                        </a:rPr>
                        <a:t>KORAY AVCI ÇAKMAN</a:t>
                      </a:r>
                    </a:p>
                  </a:txBody>
                  <a:tcPr/>
                </a:tc>
                <a:tc>
                  <a:txBody>
                    <a:bodyPr/>
                    <a:lstStyle/>
                    <a:p>
                      <a:pPr algn="l"/>
                      <a:r>
                        <a:rPr kumimoji="0" lang="tr-TR" sz="1200" b="0" kern="1200" baseline="0" dirty="0" smtClean="0">
                          <a:solidFill>
                            <a:schemeClr val="tx1"/>
                          </a:solidFill>
                          <a:latin typeface="+mj-lt"/>
                          <a:ea typeface="+mn-ea"/>
                          <a:cs typeface="+mn-cs"/>
                        </a:rPr>
                        <a:t>02 NİSAN 2022</a:t>
                      </a:r>
                    </a:p>
                    <a:p>
                      <a:pPr algn="l"/>
                      <a:r>
                        <a:rPr kumimoji="0" lang="tr-TR" sz="1200" b="0" kern="1200" baseline="0" dirty="0" smtClean="0">
                          <a:solidFill>
                            <a:schemeClr val="tx1"/>
                          </a:solidFill>
                          <a:latin typeface="+mj-lt"/>
                          <a:ea typeface="+mn-ea"/>
                          <a:cs typeface="+mn-cs"/>
                        </a:rPr>
                        <a:t>SAAT 17:00-18:00</a:t>
                      </a:r>
                    </a:p>
                  </a:txBody>
                  <a:tcPr/>
                </a:tc>
              </a:tr>
              <a:tr h="472115">
                <a:tc>
                  <a:txBody>
                    <a:bodyPr/>
                    <a:lstStyle/>
                    <a:p>
                      <a:pPr algn="l"/>
                      <a:r>
                        <a:rPr kumimoji="0" lang="tr-TR" sz="1200" b="0" kern="1200" baseline="0" dirty="0" smtClean="0">
                          <a:solidFill>
                            <a:schemeClr val="tx1"/>
                          </a:solidFill>
                          <a:latin typeface="+mj-lt"/>
                          <a:ea typeface="+mn-ea"/>
                          <a:cs typeface="+mn-cs"/>
                        </a:rPr>
                        <a:t>4. SINIF</a:t>
                      </a:r>
                    </a:p>
                  </a:txBody>
                  <a:tcPr/>
                </a:tc>
                <a:tc>
                  <a:txBody>
                    <a:bodyPr/>
                    <a:lstStyle/>
                    <a:p>
                      <a:pPr algn="l"/>
                      <a:r>
                        <a:rPr kumimoji="0" lang="tr-TR" sz="1200" b="0" kern="1200" baseline="0" dirty="0" smtClean="0">
                          <a:solidFill>
                            <a:schemeClr val="tx1"/>
                          </a:solidFill>
                          <a:latin typeface="+mj-lt"/>
                          <a:ea typeface="+mn-ea"/>
                          <a:cs typeface="+mn-cs"/>
                        </a:rPr>
                        <a:t>DÖRT KARDEŞTİLER</a:t>
                      </a:r>
                    </a:p>
                  </a:txBody>
                  <a:tcPr/>
                </a:tc>
                <a:tc>
                  <a:txBody>
                    <a:bodyPr/>
                    <a:lstStyle/>
                    <a:p>
                      <a:pPr algn="l"/>
                      <a:r>
                        <a:rPr kumimoji="0" lang="tr-TR" sz="1200" b="0" kern="1200" baseline="0" dirty="0" smtClean="0">
                          <a:solidFill>
                            <a:schemeClr val="tx1"/>
                          </a:solidFill>
                          <a:latin typeface="+mj-lt"/>
                          <a:ea typeface="+mn-ea"/>
                          <a:cs typeface="+mn-cs"/>
                        </a:rPr>
                        <a:t>GÜLTEN DAYIOĞLU</a:t>
                      </a:r>
                    </a:p>
                  </a:txBody>
                  <a:tcPr/>
                </a:tc>
                <a:tc>
                  <a:txBody>
                    <a:bodyPr/>
                    <a:lstStyle/>
                    <a:p>
                      <a:pPr algn="l"/>
                      <a:r>
                        <a:rPr kumimoji="0" lang="tr-TR" sz="1200" b="0" kern="1200" baseline="0" dirty="0" smtClean="0">
                          <a:solidFill>
                            <a:schemeClr val="tx1"/>
                          </a:solidFill>
                          <a:latin typeface="+mj-lt"/>
                          <a:ea typeface="+mn-ea"/>
                          <a:cs typeface="+mn-cs"/>
                        </a:rPr>
                        <a:t>30 NİSAN 2022</a:t>
                      </a:r>
                    </a:p>
                    <a:p>
                      <a:pPr algn="l"/>
                      <a:r>
                        <a:rPr kumimoji="0" lang="tr-TR" sz="1200" b="0" kern="1200" baseline="0" dirty="0" smtClean="0">
                          <a:solidFill>
                            <a:schemeClr val="tx1"/>
                          </a:solidFill>
                          <a:latin typeface="+mj-lt"/>
                          <a:ea typeface="+mn-ea"/>
                          <a:cs typeface="+mn-cs"/>
                        </a:rPr>
                        <a:t>SAAT 17:00-18:00</a:t>
                      </a:r>
                    </a:p>
                  </a:txBody>
                  <a:tcPr/>
                </a:tc>
              </a:tr>
              <a:tr h="472116">
                <a:tc>
                  <a:txBody>
                    <a:bodyPr/>
                    <a:lstStyle/>
                    <a:p>
                      <a:pPr algn="l"/>
                      <a:r>
                        <a:rPr kumimoji="0" lang="tr-TR" sz="1200" b="0" kern="1200" baseline="0" dirty="0" smtClean="0">
                          <a:solidFill>
                            <a:schemeClr val="tx1"/>
                          </a:solidFill>
                          <a:latin typeface="+mj-lt"/>
                          <a:ea typeface="+mn-ea"/>
                          <a:cs typeface="+mn-cs"/>
                        </a:rPr>
                        <a:t>4. SINIF</a:t>
                      </a:r>
                    </a:p>
                  </a:txBody>
                  <a:tcPr/>
                </a:tc>
                <a:tc>
                  <a:txBody>
                    <a:bodyPr/>
                    <a:lstStyle/>
                    <a:p>
                      <a:pPr algn="l"/>
                      <a:r>
                        <a:rPr kumimoji="0" lang="tr-TR" sz="1200" b="0" kern="1200" baseline="0" dirty="0" smtClean="0">
                          <a:solidFill>
                            <a:schemeClr val="tx1"/>
                          </a:solidFill>
                          <a:latin typeface="+mj-lt"/>
                          <a:ea typeface="+mn-ea"/>
                          <a:cs typeface="+mn-cs"/>
                        </a:rPr>
                        <a:t>YABAN ÖRDEĞİ AİLESİNİN GÖÇ YOLCULUĞU</a:t>
                      </a:r>
                    </a:p>
                  </a:txBody>
                  <a:tcPr/>
                </a:tc>
                <a:tc>
                  <a:txBody>
                    <a:bodyPr/>
                    <a:lstStyle/>
                    <a:p>
                      <a:pPr algn="l"/>
                      <a:r>
                        <a:rPr kumimoji="0" lang="tr-TR" sz="1200" b="0" kern="1200" baseline="0" dirty="0" smtClean="0">
                          <a:solidFill>
                            <a:schemeClr val="tx1"/>
                          </a:solidFill>
                          <a:latin typeface="+mj-lt"/>
                          <a:ea typeface="+mn-ea"/>
                          <a:cs typeface="+mn-cs"/>
                        </a:rPr>
                        <a:t>ÖMER KURT</a:t>
                      </a:r>
                    </a:p>
                  </a:txBody>
                  <a:tcPr/>
                </a:tc>
                <a:tc>
                  <a:txBody>
                    <a:bodyPr/>
                    <a:lstStyle/>
                    <a:p>
                      <a:pPr algn="l"/>
                      <a:r>
                        <a:rPr kumimoji="0" lang="tr-TR" sz="1200" b="0" kern="1200" baseline="0" dirty="0" smtClean="0">
                          <a:solidFill>
                            <a:schemeClr val="tx1"/>
                          </a:solidFill>
                          <a:latin typeface="+mj-lt"/>
                          <a:ea typeface="+mn-ea"/>
                          <a:cs typeface="+mn-cs"/>
                        </a:rPr>
                        <a:t>14 MAYIS 2022</a:t>
                      </a:r>
                    </a:p>
                    <a:p>
                      <a:pPr algn="l"/>
                      <a:r>
                        <a:rPr kumimoji="0" lang="tr-TR" sz="1200" b="0" kern="1200" baseline="0" dirty="0" smtClean="0">
                          <a:solidFill>
                            <a:schemeClr val="tx1"/>
                          </a:solidFill>
                          <a:latin typeface="+mj-lt"/>
                          <a:ea typeface="+mn-ea"/>
                          <a:cs typeface="+mn-cs"/>
                        </a:rPr>
                        <a:t>SAAT 17:00-18:00</a:t>
                      </a: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erve\Downloads\1642669052365.png"/>
          <p:cNvPicPr>
            <a:picLocks noChangeAspect="1" noChangeArrowheads="1"/>
          </p:cNvPicPr>
          <p:nvPr/>
        </p:nvPicPr>
        <p:blipFill>
          <a:blip r:embed="rId2" cstate="print">
            <a:lum bright="30000"/>
          </a:blip>
          <a:srcRect/>
          <a:stretch>
            <a:fillRect/>
          </a:stretch>
        </p:blipFill>
        <p:spPr bwMode="auto">
          <a:xfrm>
            <a:off x="1000108" y="2071670"/>
            <a:ext cx="5000660" cy="5000660"/>
          </a:xfrm>
          <a:prstGeom prst="rect">
            <a:avLst/>
          </a:prstGeom>
          <a:noFill/>
        </p:spPr>
      </p:pic>
      <p:graphicFrame>
        <p:nvGraphicFramePr>
          <p:cNvPr id="9" name="8 Tablo"/>
          <p:cNvGraphicFramePr>
            <a:graphicFrameLocks noGrp="1"/>
          </p:cNvGraphicFramePr>
          <p:nvPr/>
        </p:nvGraphicFramePr>
        <p:xfrm>
          <a:off x="142852" y="1285852"/>
          <a:ext cx="6572296" cy="7715303"/>
        </p:xfrm>
        <a:graphic>
          <a:graphicData uri="http://schemas.openxmlformats.org/drawingml/2006/table">
            <a:tbl>
              <a:tblPr firstRow="1" bandRow="1">
                <a:tableStyleId>{5940675A-B579-460E-94D1-54222C63F5DA}</a:tableStyleId>
              </a:tblPr>
              <a:tblGrid>
                <a:gridCol w="1643074"/>
                <a:gridCol w="1643074"/>
                <a:gridCol w="1643074"/>
                <a:gridCol w="1643074"/>
              </a:tblGrid>
              <a:tr h="633568">
                <a:tc gridSpan="4">
                  <a:txBody>
                    <a:bodyPr/>
                    <a:lstStyle/>
                    <a:p>
                      <a:pPr algn="ctr"/>
                      <a:r>
                        <a:rPr kumimoji="0" lang="tr-TR" sz="1800" b="1" kern="1200" dirty="0" smtClean="0">
                          <a:solidFill>
                            <a:schemeClr val="tx1"/>
                          </a:solidFill>
                          <a:latin typeface="+mj-lt"/>
                          <a:ea typeface="+mn-ea"/>
                          <a:cs typeface="+mn-cs"/>
                        </a:rPr>
                        <a:t>SINAV TAKVİMİ</a:t>
                      </a:r>
                    </a:p>
                    <a:p>
                      <a:pPr algn="l"/>
                      <a:endParaRPr kumimoji="0" lang="tr-TR" sz="1200" b="0" kern="1200" baseline="0" dirty="0" smtClean="0">
                        <a:solidFill>
                          <a:schemeClr val="tx1"/>
                        </a:solidFill>
                        <a:latin typeface="+mj-lt"/>
                        <a:ea typeface="+mn-ea"/>
                        <a:cs typeface="+mn-cs"/>
                      </a:endParaRP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endParaRPr lang="tr-T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r>
              <a:tr h="472116">
                <a:tc>
                  <a:txBody>
                    <a:bodyPr/>
                    <a:lstStyle/>
                    <a:p>
                      <a:pPr algn="l"/>
                      <a:r>
                        <a:rPr kumimoji="0" lang="tr-TR" sz="1200" b="0" kern="1200" baseline="0" dirty="0" smtClean="0">
                          <a:solidFill>
                            <a:schemeClr val="tx1"/>
                          </a:solidFill>
                          <a:latin typeface="+mj-lt"/>
                          <a:ea typeface="+mn-ea"/>
                          <a:cs typeface="+mn-cs"/>
                        </a:rPr>
                        <a:t>SINIF</a:t>
                      </a:r>
                    </a:p>
                  </a:txBody>
                  <a:tcPr/>
                </a:tc>
                <a:tc>
                  <a:txBody>
                    <a:bodyPr/>
                    <a:lstStyle/>
                    <a:p>
                      <a:pPr algn="l"/>
                      <a:r>
                        <a:rPr kumimoji="0" lang="tr-TR" sz="1200" b="0" kern="1200" baseline="0" dirty="0" smtClean="0">
                          <a:solidFill>
                            <a:schemeClr val="tx1"/>
                          </a:solidFill>
                          <a:latin typeface="+mj-lt"/>
                          <a:ea typeface="+mn-ea"/>
                          <a:cs typeface="+mn-cs"/>
                        </a:rPr>
                        <a:t>KİTAP ADI</a:t>
                      </a:r>
                    </a:p>
                  </a:txBody>
                  <a:tcPr/>
                </a:tc>
                <a:tc>
                  <a:txBody>
                    <a:bodyPr/>
                    <a:lstStyle/>
                    <a:p>
                      <a:pPr algn="l"/>
                      <a:r>
                        <a:rPr kumimoji="0" lang="tr-TR" sz="1200" b="0" kern="1200" baseline="0" dirty="0" smtClean="0">
                          <a:solidFill>
                            <a:schemeClr val="tx1"/>
                          </a:solidFill>
                          <a:latin typeface="+mj-lt"/>
                          <a:ea typeface="+mn-ea"/>
                          <a:cs typeface="+mn-cs"/>
                        </a:rPr>
                        <a:t>YAZAR</a:t>
                      </a:r>
                    </a:p>
                  </a:txBody>
                  <a:tcPr/>
                </a:tc>
                <a:tc>
                  <a:txBody>
                    <a:bodyPr/>
                    <a:lstStyle/>
                    <a:p>
                      <a:pPr algn="l"/>
                      <a:r>
                        <a:rPr kumimoji="0" lang="tr-TR" sz="1200" b="0" kern="1200" baseline="0" dirty="0" smtClean="0">
                          <a:solidFill>
                            <a:schemeClr val="tx1"/>
                          </a:solidFill>
                          <a:latin typeface="+mj-lt"/>
                          <a:ea typeface="+mn-ea"/>
                          <a:cs typeface="+mn-cs"/>
                        </a:rPr>
                        <a:t>SINAV TARİHİ</a:t>
                      </a:r>
                    </a:p>
                  </a:txBody>
                  <a:tcPr/>
                </a:tc>
              </a:tr>
              <a:tr h="472115">
                <a:tc>
                  <a:txBody>
                    <a:bodyPr/>
                    <a:lstStyle/>
                    <a:p>
                      <a:pPr algn="l"/>
                      <a:r>
                        <a:rPr kumimoji="0" lang="tr-TR" sz="1200" b="0" kern="1200" baseline="0" dirty="0" smtClean="0">
                          <a:solidFill>
                            <a:schemeClr val="tx1"/>
                          </a:solidFill>
                          <a:latin typeface="+mj-lt"/>
                          <a:ea typeface="+mn-ea"/>
                          <a:cs typeface="+mn-cs"/>
                        </a:rPr>
                        <a:t>5. SINIF</a:t>
                      </a:r>
                    </a:p>
                  </a:txBody>
                  <a:tcPr/>
                </a:tc>
                <a:tc>
                  <a:txBody>
                    <a:bodyPr/>
                    <a:lstStyle/>
                    <a:p>
                      <a:pPr algn="l"/>
                      <a:r>
                        <a:rPr kumimoji="0" lang="tr-TR" sz="1200" b="0" kern="1200" baseline="0" dirty="0" smtClean="0">
                          <a:solidFill>
                            <a:schemeClr val="tx1"/>
                          </a:solidFill>
                          <a:latin typeface="+mj-lt"/>
                          <a:ea typeface="+mn-ea"/>
                          <a:cs typeface="+mn-cs"/>
                        </a:rPr>
                        <a:t>TAVAN ARASI SIRLARI</a:t>
                      </a:r>
                    </a:p>
                  </a:txBody>
                  <a:tcPr/>
                </a:tc>
                <a:tc>
                  <a:txBody>
                    <a:bodyPr/>
                    <a:lstStyle/>
                    <a:p>
                      <a:pPr algn="l"/>
                      <a:r>
                        <a:rPr kumimoji="0" lang="tr-TR" sz="1200" b="0" kern="1200" baseline="0" dirty="0" smtClean="0">
                          <a:solidFill>
                            <a:schemeClr val="tx1"/>
                          </a:solidFill>
                          <a:latin typeface="+mj-lt"/>
                          <a:ea typeface="+mn-ea"/>
                          <a:cs typeface="+mn-cs"/>
                        </a:rPr>
                        <a:t>NEHİR YARAR</a:t>
                      </a:r>
                    </a:p>
                  </a:txBody>
                  <a:tcPr/>
                </a:tc>
                <a:tc>
                  <a:txBody>
                    <a:bodyPr/>
                    <a:lstStyle/>
                    <a:p>
                      <a:pPr algn="l"/>
                      <a:r>
                        <a:rPr kumimoji="0" lang="tr-TR" sz="1200" b="0" kern="1200" baseline="0" dirty="0" smtClean="0">
                          <a:solidFill>
                            <a:schemeClr val="tx1"/>
                          </a:solidFill>
                          <a:latin typeface="+mj-lt"/>
                          <a:ea typeface="+mn-ea"/>
                          <a:cs typeface="+mn-cs"/>
                        </a:rPr>
                        <a:t>19 MART 2022</a:t>
                      </a:r>
                    </a:p>
                    <a:p>
                      <a:pPr algn="l"/>
                      <a:r>
                        <a:rPr kumimoji="0" lang="tr-TR" sz="1200" b="0" kern="1200" baseline="0" dirty="0" smtClean="0">
                          <a:solidFill>
                            <a:schemeClr val="tx1"/>
                          </a:solidFill>
                          <a:latin typeface="+mj-lt"/>
                          <a:ea typeface="+mn-ea"/>
                          <a:cs typeface="+mn-cs"/>
                        </a:rPr>
                        <a:t>SAAT 20:00-21:00</a:t>
                      </a:r>
                    </a:p>
                  </a:txBody>
                  <a:tcPr/>
                </a:tc>
              </a:tr>
              <a:tr h="472116">
                <a:tc>
                  <a:txBody>
                    <a:bodyPr/>
                    <a:lstStyle/>
                    <a:p>
                      <a:pPr algn="l"/>
                      <a:r>
                        <a:rPr kumimoji="0" lang="tr-TR" sz="1200" b="0" kern="1200" baseline="0" dirty="0" smtClean="0">
                          <a:solidFill>
                            <a:schemeClr val="tx1"/>
                          </a:solidFill>
                          <a:latin typeface="+mj-lt"/>
                          <a:ea typeface="+mn-ea"/>
                          <a:cs typeface="+mn-cs"/>
                        </a:rPr>
                        <a:t>5. SINIF</a:t>
                      </a:r>
                    </a:p>
                  </a:txBody>
                  <a:tcPr/>
                </a:tc>
                <a:tc>
                  <a:txBody>
                    <a:bodyPr/>
                    <a:lstStyle/>
                    <a:p>
                      <a:pPr algn="l"/>
                      <a:r>
                        <a:rPr kumimoji="0" lang="tr-TR" sz="1200" b="0" kern="1200" baseline="0" dirty="0" smtClean="0">
                          <a:solidFill>
                            <a:schemeClr val="tx1"/>
                          </a:solidFill>
                          <a:latin typeface="+mj-lt"/>
                          <a:ea typeface="+mn-ea"/>
                          <a:cs typeface="+mn-cs"/>
                        </a:rPr>
                        <a:t>KAPININ ARDINDAKİ SESLER</a:t>
                      </a:r>
                    </a:p>
                  </a:txBody>
                  <a:tcPr/>
                </a:tc>
                <a:tc>
                  <a:txBody>
                    <a:bodyPr/>
                    <a:lstStyle/>
                    <a:p>
                      <a:pPr algn="l"/>
                      <a:r>
                        <a:rPr kumimoji="0" lang="tr-TR" sz="1200" b="0" kern="1200" baseline="0" dirty="0" smtClean="0">
                          <a:solidFill>
                            <a:schemeClr val="tx1"/>
                          </a:solidFill>
                          <a:latin typeface="+mj-lt"/>
                          <a:ea typeface="+mn-ea"/>
                          <a:cs typeface="+mn-cs"/>
                        </a:rPr>
                        <a:t>GAMZE PAT</a:t>
                      </a:r>
                    </a:p>
                  </a:txBody>
                  <a:tcPr/>
                </a:tc>
                <a:tc>
                  <a:txBody>
                    <a:bodyPr/>
                    <a:lstStyle/>
                    <a:p>
                      <a:pPr algn="l"/>
                      <a:r>
                        <a:rPr kumimoji="0" lang="tr-TR" sz="1200" b="0" kern="1200" baseline="0" dirty="0" smtClean="0">
                          <a:solidFill>
                            <a:schemeClr val="tx1"/>
                          </a:solidFill>
                          <a:latin typeface="+mj-lt"/>
                          <a:ea typeface="+mn-ea"/>
                          <a:cs typeface="+mn-cs"/>
                        </a:rPr>
                        <a:t>02 NİSAN 2022</a:t>
                      </a:r>
                    </a:p>
                    <a:p>
                      <a:pPr algn="l"/>
                      <a:r>
                        <a:rPr kumimoji="0" lang="tr-TR" sz="1200" b="0" kern="1200" baseline="0" dirty="0" smtClean="0">
                          <a:solidFill>
                            <a:schemeClr val="tx1"/>
                          </a:solidFill>
                          <a:latin typeface="+mj-lt"/>
                          <a:ea typeface="+mn-ea"/>
                          <a:cs typeface="+mn-cs"/>
                        </a:rPr>
                        <a:t>SAAT 20:00-21:00</a:t>
                      </a:r>
                    </a:p>
                  </a:txBody>
                  <a:tcPr/>
                </a:tc>
              </a:tr>
              <a:tr h="472115">
                <a:tc>
                  <a:txBody>
                    <a:bodyPr/>
                    <a:lstStyle/>
                    <a:p>
                      <a:pPr algn="l"/>
                      <a:r>
                        <a:rPr kumimoji="0" lang="tr-TR" sz="1200" b="0" kern="1200" baseline="0" dirty="0" smtClean="0">
                          <a:solidFill>
                            <a:schemeClr val="tx1"/>
                          </a:solidFill>
                          <a:latin typeface="+mj-lt"/>
                          <a:ea typeface="+mn-ea"/>
                          <a:cs typeface="+mn-cs"/>
                        </a:rPr>
                        <a:t>5. SINIF</a:t>
                      </a:r>
                    </a:p>
                  </a:txBody>
                  <a:tcPr/>
                </a:tc>
                <a:tc>
                  <a:txBody>
                    <a:bodyPr/>
                    <a:lstStyle/>
                    <a:p>
                      <a:pPr algn="l"/>
                      <a:r>
                        <a:rPr kumimoji="0" lang="tr-TR" sz="1200" b="0" kern="1200" baseline="0" dirty="0" smtClean="0">
                          <a:solidFill>
                            <a:schemeClr val="tx1"/>
                          </a:solidFill>
                          <a:latin typeface="+mj-lt"/>
                          <a:ea typeface="+mn-ea"/>
                          <a:cs typeface="+mn-cs"/>
                        </a:rPr>
                        <a:t>SINAV BİTTİ ELLER HAVAYA</a:t>
                      </a:r>
                    </a:p>
                  </a:txBody>
                  <a:tcPr/>
                </a:tc>
                <a:tc>
                  <a:txBody>
                    <a:bodyPr/>
                    <a:lstStyle/>
                    <a:p>
                      <a:pPr algn="l"/>
                      <a:r>
                        <a:rPr kumimoji="0" lang="tr-TR" sz="1200" b="0" kern="1200" baseline="0" dirty="0" smtClean="0">
                          <a:solidFill>
                            <a:schemeClr val="tx1"/>
                          </a:solidFill>
                          <a:latin typeface="+mj-lt"/>
                          <a:ea typeface="+mn-ea"/>
                          <a:cs typeface="+mn-cs"/>
                        </a:rPr>
                        <a:t>BUKET ÇETİN</a:t>
                      </a:r>
                    </a:p>
                  </a:txBody>
                  <a:tcPr/>
                </a:tc>
                <a:tc>
                  <a:txBody>
                    <a:bodyPr/>
                    <a:lstStyle/>
                    <a:p>
                      <a:pPr algn="l"/>
                      <a:r>
                        <a:rPr kumimoji="0" lang="tr-TR" sz="1200" b="0" kern="1200" baseline="0" dirty="0" smtClean="0">
                          <a:solidFill>
                            <a:schemeClr val="tx1"/>
                          </a:solidFill>
                          <a:latin typeface="+mj-lt"/>
                          <a:ea typeface="+mn-ea"/>
                          <a:cs typeface="+mn-cs"/>
                        </a:rPr>
                        <a:t>30 NİSAN 2022</a:t>
                      </a:r>
                    </a:p>
                    <a:p>
                      <a:pPr algn="l"/>
                      <a:r>
                        <a:rPr kumimoji="0" lang="tr-TR" sz="1200" b="0" kern="1200" baseline="0" dirty="0" smtClean="0">
                          <a:solidFill>
                            <a:schemeClr val="tx1"/>
                          </a:solidFill>
                          <a:latin typeface="+mj-lt"/>
                          <a:ea typeface="+mn-ea"/>
                          <a:cs typeface="+mn-cs"/>
                        </a:rPr>
                        <a:t>SAAT 20:00-21:00</a:t>
                      </a:r>
                    </a:p>
                  </a:txBody>
                  <a:tcPr/>
                </a:tc>
              </a:tr>
              <a:tr h="472116">
                <a:tc>
                  <a:txBody>
                    <a:bodyPr/>
                    <a:lstStyle/>
                    <a:p>
                      <a:pPr algn="l"/>
                      <a:r>
                        <a:rPr kumimoji="0" lang="tr-TR" sz="1200" b="0" kern="1200" baseline="0" dirty="0" smtClean="0">
                          <a:solidFill>
                            <a:schemeClr val="tx1"/>
                          </a:solidFill>
                          <a:latin typeface="+mj-lt"/>
                          <a:ea typeface="+mn-ea"/>
                          <a:cs typeface="+mn-cs"/>
                        </a:rPr>
                        <a:t>5. SINIF</a:t>
                      </a:r>
                    </a:p>
                  </a:txBody>
                  <a:tcPr/>
                </a:tc>
                <a:tc>
                  <a:txBody>
                    <a:bodyPr/>
                    <a:lstStyle/>
                    <a:p>
                      <a:pPr algn="l"/>
                      <a:r>
                        <a:rPr kumimoji="0" lang="tr-TR" sz="1200" b="0" kern="1200" baseline="0" dirty="0" smtClean="0">
                          <a:solidFill>
                            <a:schemeClr val="tx1"/>
                          </a:solidFill>
                          <a:latin typeface="+mj-lt"/>
                          <a:ea typeface="+mn-ea"/>
                          <a:cs typeface="+mn-cs"/>
                        </a:rPr>
                        <a:t>BİR ACAYİP KEHANET</a:t>
                      </a:r>
                    </a:p>
                  </a:txBody>
                  <a:tcPr/>
                </a:tc>
                <a:tc>
                  <a:txBody>
                    <a:bodyPr/>
                    <a:lstStyle/>
                    <a:p>
                      <a:pPr algn="l"/>
                      <a:r>
                        <a:rPr kumimoji="0" lang="tr-TR" sz="1200" b="0" kern="1200" baseline="0" dirty="0" smtClean="0">
                          <a:solidFill>
                            <a:schemeClr val="tx1"/>
                          </a:solidFill>
                          <a:latin typeface="+mj-lt"/>
                          <a:ea typeface="+mn-ea"/>
                          <a:cs typeface="+mn-cs"/>
                        </a:rPr>
                        <a:t>BUKET TAHMAZ SAVAŞ</a:t>
                      </a:r>
                    </a:p>
                  </a:txBody>
                  <a:tcPr/>
                </a:tc>
                <a:tc>
                  <a:txBody>
                    <a:bodyPr/>
                    <a:lstStyle/>
                    <a:p>
                      <a:pPr algn="l"/>
                      <a:r>
                        <a:rPr kumimoji="0" lang="tr-TR" sz="1200" b="0" kern="1200" baseline="0" dirty="0" smtClean="0">
                          <a:solidFill>
                            <a:schemeClr val="tx1"/>
                          </a:solidFill>
                          <a:latin typeface="+mj-lt"/>
                          <a:ea typeface="+mn-ea"/>
                          <a:cs typeface="+mn-cs"/>
                        </a:rPr>
                        <a:t>14 MAYIS 2022</a:t>
                      </a:r>
                    </a:p>
                    <a:p>
                      <a:pPr algn="l"/>
                      <a:r>
                        <a:rPr kumimoji="0" lang="tr-TR" sz="1200" b="0" kern="1200" baseline="0" dirty="0" smtClean="0">
                          <a:solidFill>
                            <a:schemeClr val="tx1"/>
                          </a:solidFill>
                          <a:latin typeface="+mj-lt"/>
                          <a:ea typeface="+mn-ea"/>
                          <a:cs typeface="+mn-cs"/>
                        </a:rPr>
                        <a:t>SAAT 20:00-21:00</a:t>
                      </a:r>
                    </a:p>
                  </a:txBody>
                  <a:tcPr/>
                </a:tc>
              </a:tr>
              <a:tr h="472116">
                <a:tc gridSpan="4">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endParaRPr lang="tr-T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r>
              <a:tr h="472115">
                <a:tc>
                  <a:txBody>
                    <a:bodyPr/>
                    <a:lstStyle/>
                    <a:p>
                      <a:pPr algn="l"/>
                      <a:r>
                        <a:rPr kumimoji="0" lang="tr-TR" sz="1200" b="0" kern="1200" baseline="0" dirty="0" smtClean="0">
                          <a:solidFill>
                            <a:schemeClr val="tx1"/>
                          </a:solidFill>
                          <a:latin typeface="+mj-lt"/>
                          <a:ea typeface="+mn-ea"/>
                          <a:cs typeface="+mn-cs"/>
                        </a:rPr>
                        <a:t>6. SINIF</a:t>
                      </a:r>
                    </a:p>
                  </a:txBody>
                  <a:tcPr/>
                </a:tc>
                <a:tc>
                  <a:txBody>
                    <a:bodyPr/>
                    <a:lstStyle/>
                    <a:p>
                      <a:pPr algn="l"/>
                      <a:r>
                        <a:rPr kumimoji="0" lang="tr-TR" sz="1200" b="0" kern="1200" baseline="0" dirty="0" smtClean="0">
                          <a:solidFill>
                            <a:schemeClr val="tx1"/>
                          </a:solidFill>
                          <a:latin typeface="+mj-lt"/>
                          <a:ea typeface="+mn-ea"/>
                          <a:cs typeface="+mn-cs"/>
                        </a:rPr>
                        <a:t>GİZEMLİ SANDIĞIN SAKLADIKLARI</a:t>
                      </a:r>
                    </a:p>
                  </a:txBody>
                  <a:tcPr/>
                </a:tc>
                <a:tc>
                  <a:txBody>
                    <a:bodyPr/>
                    <a:lstStyle/>
                    <a:p>
                      <a:pPr algn="l"/>
                      <a:r>
                        <a:rPr kumimoji="0" lang="tr-TR" sz="1200" b="0" kern="1200" baseline="0" dirty="0" smtClean="0">
                          <a:solidFill>
                            <a:schemeClr val="tx1"/>
                          </a:solidFill>
                          <a:latin typeface="+mj-lt"/>
                          <a:ea typeface="+mn-ea"/>
                          <a:cs typeface="+mn-cs"/>
                        </a:rPr>
                        <a:t>NUR İÇÖZÜ</a:t>
                      </a:r>
                    </a:p>
                  </a:txBody>
                  <a:tcPr/>
                </a:tc>
                <a:tc>
                  <a:txBody>
                    <a:bodyPr/>
                    <a:lstStyle/>
                    <a:p>
                      <a:pPr algn="l"/>
                      <a:r>
                        <a:rPr kumimoji="0" lang="tr-TR" sz="1200" b="0" kern="1200" baseline="0" dirty="0" smtClean="0">
                          <a:solidFill>
                            <a:schemeClr val="tx1"/>
                          </a:solidFill>
                          <a:latin typeface="+mj-lt"/>
                          <a:ea typeface="+mn-ea"/>
                          <a:cs typeface="+mn-cs"/>
                        </a:rPr>
                        <a:t>19 MART 2022</a:t>
                      </a:r>
                    </a:p>
                    <a:p>
                      <a:pPr algn="l"/>
                      <a:r>
                        <a:rPr kumimoji="0" lang="tr-TR" sz="1200" b="0" kern="1200" baseline="0" dirty="0" smtClean="0">
                          <a:solidFill>
                            <a:schemeClr val="tx1"/>
                          </a:solidFill>
                          <a:latin typeface="+mj-lt"/>
                          <a:ea typeface="+mn-ea"/>
                          <a:cs typeface="+mn-cs"/>
                        </a:rPr>
                        <a:t>SAAT 20:00-21:00</a:t>
                      </a:r>
                    </a:p>
                  </a:txBody>
                  <a:tcPr/>
                </a:tc>
              </a:tr>
              <a:tr h="472116">
                <a:tc>
                  <a:txBody>
                    <a:bodyPr/>
                    <a:lstStyle/>
                    <a:p>
                      <a:pPr algn="l"/>
                      <a:r>
                        <a:rPr kumimoji="0" lang="tr-TR" sz="1200" b="0" kern="1200" baseline="0" dirty="0" smtClean="0">
                          <a:solidFill>
                            <a:schemeClr val="tx1"/>
                          </a:solidFill>
                          <a:latin typeface="+mj-lt"/>
                          <a:ea typeface="+mn-ea"/>
                          <a:cs typeface="+mn-cs"/>
                        </a:rPr>
                        <a:t>6. SINIF</a:t>
                      </a:r>
                    </a:p>
                  </a:txBody>
                  <a:tcPr/>
                </a:tc>
                <a:tc>
                  <a:txBody>
                    <a:bodyPr/>
                    <a:lstStyle/>
                    <a:p>
                      <a:pPr algn="l"/>
                      <a:r>
                        <a:rPr kumimoji="0" lang="tr-TR" sz="1200" b="0" kern="1200" baseline="0" dirty="0" smtClean="0">
                          <a:solidFill>
                            <a:schemeClr val="tx1"/>
                          </a:solidFill>
                          <a:latin typeface="+mj-lt"/>
                          <a:ea typeface="+mn-ea"/>
                          <a:cs typeface="+mn-cs"/>
                        </a:rPr>
                        <a:t>VARIŞ ÇİZGİSİ</a:t>
                      </a:r>
                    </a:p>
                  </a:txBody>
                  <a:tcPr/>
                </a:tc>
                <a:tc>
                  <a:txBody>
                    <a:bodyPr/>
                    <a:lstStyle/>
                    <a:p>
                      <a:pPr algn="l"/>
                      <a:r>
                        <a:rPr kumimoji="0" lang="tr-TR" sz="1200" b="0" kern="1200" baseline="0" dirty="0" smtClean="0">
                          <a:solidFill>
                            <a:schemeClr val="tx1"/>
                          </a:solidFill>
                          <a:latin typeface="+mj-lt"/>
                          <a:ea typeface="+mn-ea"/>
                          <a:cs typeface="+mn-cs"/>
                        </a:rPr>
                        <a:t>PAOLA ZANNONER</a:t>
                      </a:r>
                    </a:p>
                  </a:txBody>
                  <a:tcPr/>
                </a:tc>
                <a:tc>
                  <a:txBody>
                    <a:bodyPr/>
                    <a:lstStyle/>
                    <a:p>
                      <a:pPr algn="l"/>
                      <a:r>
                        <a:rPr kumimoji="0" lang="tr-TR" sz="1200" b="0" kern="1200" baseline="0" dirty="0" smtClean="0">
                          <a:solidFill>
                            <a:schemeClr val="tx1"/>
                          </a:solidFill>
                          <a:latin typeface="+mj-lt"/>
                          <a:ea typeface="+mn-ea"/>
                          <a:cs typeface="+mn-cs"/>
                        </a:rPr>
                        <a:t>02 NİSAN 2022</a:t>
                      </a:r>
                    </a:p>
                    <a:p>
                      <a:pPr algn="l"/>
                      <a:r>
                        <a:rPr kumimoji="0" lang="tr-TR" sz="1200" b="0" kern="1200" baseline="0" dirty="0" smtClean="0">
                          <a:solidFill>
                            <a:schemeClr val="tx1"/>
                          </a:solidFill>
                          <a:latin typeface="+mj-lt"/>
                          <a:ea typeface="+mn-ea"/>
                          <a:cs typeface="+mn-cs"/>
                        </a:rPr>
                        <a:t>SAAT 20:00-21:00</a:t>
                      </a:r>
                    </a:p>
                  </a:txBody>
                  <a:tcPr/>
                </a:tc>
              </a:tr>
              <a:tr h="472116">
                <a:tc>
                  <a:txBody>
                    <a:bodyPr/>
                    <a:lstStyle/>
                    <a:p>
                      <a:pPr algn="l"/>
                      <a:r>
                        <a:rPr kumimoji="0" lang="tr-TR" sz="1200" b="0" kern="1200" baseline="0" dirty="0" smtClean="0">
                          <a:solidFill>
                            <a:schemeClr val="tx1"/>
                          </a:solidFill>
                          <a:latin typeface="+mj-lt"/>
                          <a:ea typeface="+mn-ea"/>
                          <a:cs typeface="+mn-cs"/>
                        </a:rPr>
                        <a:t>6. SINIF</a:t>
                      </a:r>
                    </a:p>
                  </a:txBody>
                  <a:tcPr/>
                </a:tc>
                <a:tc>
                  <a:txBody>
                    <a:bodyPr/>
                    <a:lstStyle/>
                    <a:p>
                      <a:pPr algn="l"/>
                      <a:r>
                        <a:rPr kumimoji="0" lang="tr-TR" sz="1200" b="0" kern="1200" baseline="0" dirty="0" smtClean="0">
                          <a:solidFill>
                            <a:schemeClr val="tx1"/>
                          </a:solidFill>
                          <a:latin typeface="+mj-lt"/>
                          <a:ea typeface="+mn-ea"/>
                          <a:cs typeface="+mn-cs"/>
                        </a:rPr>
                        <a:t>KOŞ KURTAR</a:t>
                      </a:r>
                    </a:p>
                  </a:txBody>
                  <a:tcPr/>
                </a:tc>
                <a:tc>
                  <a:txBody>
                    <a:bodyPr/>
                    <a:lstStyle/>
                    <a:p>
                      <a:pPr algn="l"/>
                      <a:r>
                        <a:rPr kumimoji="0" lang="tr-TR" sz="1200" b="0" kern="1200" baseline="0" dirty="0" smtClean="0">
                          <a:solidFill>
                            <a:schemeClr val="tx1"/>
                          </a:solidFill>
                          <a:latin typeface="+mj-lt"/>
                          <a:ea typeface="+mn-ea"/>
                          <a:cs typeface="+mn-cs"/>
                        </a:rPr>
                        <a:t>TOPRAK IŞIK</a:t>
                      </a:r>
                    </a:p>
                  </a:txBody>
                  <a:tcPr/>
                </a:tc>
                <a:tc>
                  <a:txBody>
                    <a:bodyPr/>
                    <a:lstStyle/>
                    <a:p>
                      <a:pPr algn="l"/>
                      <a:r>
                        <a:rPr kumimoji="0" lang="tr-TR" sz="1200" b="0" kern="1200" baseline="0" dirty="0" smtClean="0">
                          <a:solidFill>
                            <a:schemeClr val="tx1"/>
                          </a:solidFill>
                          <a:latin typeface="+mj-lt"/>
                          <a:ea typeface="+mn-ea"/>
                          <a:cs typeface="+mn-cs"/>
                        </a:rPr>
                        <a:t>30 NİSAN 2022</a:t>
                      </a:r>
                    </a:p>
                    <a:p>
                      <a:pPr algn="l"/>
                      <a:r>
                        <a:rPr kumimoji="0" lang="tr-TR" sz="1200" b="0" kern="1200" baseline="0" dirty="0" smtClean="0">
                          <a:solidFill>
                            <a:schemeClr val="tx1"/>
                          </a:solidFill>
                          <a:latin typeface="+mj-lt"/>
                          <a:ea typeface="+mn-ea"/>
                          <a:cs typeface="+mn-cs"/>
                        </a:rPr>
                        <a:t>SAAT 20:00-21:00</a:t>
                      </a:r>
                    </a:p>
                  </a:txBody>
                  <a:tcPr/>
                </a:tc>
              </a:tr>
              <a:tr h="472116">
                <a:tc>
                  <a:txBody>
                    <a:bodyPr/>
                    <a:lstStyle/>
                    <a:p>
                      <a:pPr algn="l"/>
                      <a:r>
                        <a:rPr kumimoji="0" lang="tr-TR" sz="1200" b="0" kern="1200" baseline="0" dirty="0" smtClean="0">
                          <a:solidFill>
                            <a:schemeClr val="tx1"/>
                          </a:solidFill>
                          <a:latin typeface="+mj-lt"/>
                          <a:ea typeface="+mn-ea"/>
                          <a:cs typeface="+mn-cs"/>
                        </a:rPr>
                        <a:t>6. SINIF</a:t>
                      </a:r>
                    </a:p>
                  </a:txBody>
                  <a:tcPr/>
                </a:tc>
                <a:tc>
                  <a:txBody>
                    <a:bodyPr/>
                    <a:lstStyle/>
                    <a:p>
                      <a:pPr algn="l"/>
                      <a:r>
                        <a:rPr kumimoji="0" lang="tr-TR" sz="1200" b="0" kern="1200" baseline="0" dirty="0" smtClean="0">
                          <a:solidFill>
                            <a:schemeClr val="tx1"/>
                          </a:solidFill>
                          <a:latin typeface="+mj-lt"/>
                          <a:ea typeface="+mn-ea"/>
                          <a:cs typeface="+mn-cs"/>
                        </a:rPr>
                        <a:t>ŞEHZADENİN YOLCULUĞU</a:t>
                      </a:r>
                    </a:p>
                  </a:txBody>
                  <a:tcPr/>
                </a:tc>
                <a:tc>
                  <a:txBody>
                    <a:bodyPr/>
                    <a:lstStyle/>
                    <a:p>
                      <a:pPr algn="l"/>
                      <a:r>
                        <a:rPr kumimoji="0" lang="tr-TR" sz="1200" b="0" kern="1200" baseline="0" dirty="0" smtClean="0">
                          <a:solidFill>
                            <a:schemeClr val="tx1"/>
                          </a:solidFill>
                          <a:latin typeface="+mj-lt"/>
                          <a:ea typeface="+mn-ea"/>
                          <a:cs typeface="+mn-cs"/>
                        </a:rPr>
                        <a:t>HABİB BEKTAŞ</a:t>
                      </a:r>
                    </a:p>
                  </a:txBody>
                  <a:tcPr/>
                </a:tc>
                <a:tc>
                  <a:txBody>
                    <a:bodyPr/>
                    <a:lstStyle/>
                    <a:p>
                      <a:pPr algn="l"/>
                      <a:r>
                        <a:rPr kumimoji="0" lang="tr-TR" sz="1200" b="0" kern="1200" baseline="0" dirty="0" smtClean="0">
                          <a:solidFill>
                            <a:schemeClr val="tx1"/>
                          </a:solidFill>
                          <a:latin typeface="+mj-lt"/>
                          <a:ea typeface="+mn-ea"/>
                          <a:cs typeface="+mn-cs"/>
                        </a:rPr>
                        <a:t>14 MAYIS 2022</a:t>
                      </a:r>
                    </a:p>
                    <a:p>
                      <a:pPr algn="l"/>
                      <a:r>
                        <a:rPr kumimoji="0" lang="tr-TR" sz="1200" b="0" kern="1200" baseline="0" dirty="0" smtClean="0">
                          <a:solidFill>
                            <a:schemeClr val="tx1"/>
                          </a:solidFill>
                          <a:latin typeface="+mj-lt"/>
                          <a:ea typeface="+mn-ea"/>
                          <a:cs typeface="+mn-cs"/>
                        </a:rPr>
                        <a:t>SAAT 20:00-21:00</a:t>
                      </a:r>
                    </a:p>
                  </a:txBody>
                  <a:tcPr/>
                </a:tc>
              </a:tr>
              <a:tr h="472116">
                <a:tc gridSpan="4">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c hMerge="1">
                  <a:txBody>
                    <a:bodyPr/>
                    <a:lstStyle/>
                    <a:p>
                      <a:endParaRPr lang="tr-TR"/>
                    </a:p>
                  </a:txBody>
                  <a:tcPr/>
                </a:tc>
                <a:tc hMerge="1">
                  <a:txBody>
                    <a:bodyPr/>
                    <a:lstStyle/>
                    <a:p>
                      <a:pPr algn="l"/>
                      <a:endParaRPr kumimoji="0" lang="tr-TR" sz="1200" b="0" kern="1200" baseline="0" dirty="0" smtClean="0">
                        <a:solidFill>
                          <a:schemeClr val="tx1"/>
                        </a:solidFill>
                        <a:latin typeface="+mj-lt"/>
                        <a:ea typeface="+mn-ea"/>
                        <a:cs typeface="+mn-cs"/>
                      </a:endParaRPr>
                    </a:p>
                  </a:txBody>
                  <a:tcPr/>
                </a:tc>
              </a:tr>
              <a:tr h="472116">
                <a:tc>
                  <a:txBody>
                    <a:bodyPr/>
                    <a:lstStyle/>
                    <a:p>
                      <a:pPr algn="l"/>
                      <a:r>
                        <a:rPr kumimoji="0" lang="tr-TR" sz="1200" b="0" kern="1200" baseline="0" dirty="0" smtClean="0">
                          <a:solidFill>
                            <a:schemeClr val="tx1"/>
                          </a:solidFill>
                          <a:latin typeface="+mj-lt"/>
                          <a:ea typeface="+mn-ea"/>
                          <a:cs typeface="+mn-cs"/>
                        </a:rPr>
                        <a:t>7. SINIF</a:t>
                      </a:r>
                    </a:p>
                  </a:txBody>
                  <a:tcPr/>
                </a:tc>
                <a:tc>
                  <a:txBody>
                    <a:bodyPr/>
                    <a:lstStyle/>
                    <a:p>
                      <a:pPr algn="l"/>
                      <a:r>
                        <a:rPr kumimoji="0" lang="tr-TR" sz="1200" b="0" kern="1200" baseline="0" dirty="0" smtClean="0">
                          <a:solidFill>
                            <a:schemeClr val="tx1"/>
                          </a:solidFill>
                          <a:latin typeface="+mj-lt"/>
                          <a:ea typeface="+mn-ea"/>
                          <a:cs typeface="+mn-cs"/>
                        </a:rPr>
                        <a:t>KARNE HEDİYESİ AT KESTANESİ</a:t>
                      </a:r>
                    </a:p>
                  </a:txBody>
                  <a:tcPr/>
                </a:tc>
                <a:tc>
                  <a:txBody>
                    <a:bodyPr/>
                    <a:lstStyle/>
                    <a:p>
                      <a:pPr algn="l"/>
                      <a:r>
                        <a:rPr kumimoji="0" lang="tr-TR" sz="1200" b="0" kern="1200" baseline="0" dirty="0" smtClean="0">
                          <a:solidFill>
                            <a:schemeClr val="tx1"/>
                          </a:solidFill>
                          <a:latin typeface="+mj-lt"/>
                          <a:ea typeface="+mn-ea"/>
                          <a:cs typeface="+mn-cs"/>
                        </a:rPr>
                        <a:t>MİYASE SERTBARUT</a:t>
                      </a:r>
                    </a:p>
                  </a:txBody>
                  <a:tcPr/>
                </a:tc>
                <a:tc>
                  <a:txBody>
                    <a:bodyPr/>
                    <a:lstStyle/>
                    <a:p>
                      <a:pPr algn="l"/>
                      <a:r>
                        <a:rPr kumimoji="0" lang="tr-TR" sz="1200" b="0" kern="1200" baseline="0" dirty="0" smtClean="0">
                          <a:solidFill>
                            <a:schemeClr val="tx1"/>
                          </a:solidFill>
                          <a:latin typeface="+mj-lt"/>
                          <a:ea typeface="+mn-ea"/>
                          <a:cs typeface="+mn-cs"/>
                        </a:rPr>
                        <a:t>19 MART 2022</a:t>
                      </a:r>
                    </a:p>
                    <a:p>
                      <a:pPr algn="l"/>
                      <a:r>
                        <a:rPr kumimoji="0" lang="tr-TR" sz="1200" b="0" kern="1200" baseline="0" dirty="0" smtClean="0">
                          <a:solidFill>
                            <a:schemeClr val="tx1"/>
                          </a:solidFill>
                          <a:latin typeface="+mj-lt"/>
                          <a:ea typeface="+mn-ea"/>
                          <a:cs typeface="+mn-cs"/>
                        </a:rPr>
                        <a:t>SAAT 20:00-21:00</a:t>
                      </a:r>
                    </a:p>
                  </a:txBody>
                  <a:tcPr/>
                </a:tc>
              </a:tr>
              <a:tr h="472115">
                <a:tc>
                  <a:txBody>
                    <a:bodyPr/>
                    <a:lstStyle/>
                    <a:p>
                      <a:pPr algn="l"/>
                      <a:r>
                        <a:rPr kumimoji="0" lang="tr-TR" sz="1200" b="0" kern="1200" baseline="0" dirty="0" smtClean="0">
                          <a:solidFill>
                            <a:schemeClr val="tx1"/>
                          </a:solidFill>
                          <a:latin typeface="+mj-lt"/>
                          <a:ea typeface="+mn-ea"/>
                          <a:cs typeface="+mn-cs"/>
                        </a:rPr>
                        <a:t>7. SINIF</a:t>
                      </a:r>
                    </a:p>
                  </a:txBody>
                  <a:tcPr/>
                </a:tc>
                <a:tc>
                  <a:txBody>
                    <a:bodyPr/>
                    <a:lstStyle/>
                    <a:p>
                      <a:pPr algn="l"/>
                      <a:r>
                        <a:rPr kumimoji="0" lang="tr-TR" sz="1200" b="0" kern="1200" baseline="0" dirty="0" smtClean="0">
                          <a:solidFill>
                            <a:schemeClr val="tx1"/>
                          </a:solidFill>
                          <a:latin typeface="+mj-lt"/>
                          <a:ea typeface="+mn-ea"/>
                          <a:cs typeface="+mn-cs"/>
                        </a:rPr>
                        <a:t>GİZEMLİ GÜVERCİN</a:t>
                      </a:r>
                    </a:p>
                  </a:txBody>
                  <a:tcPr/>
                </a:tc>
                <a:tc>
                  <a:txBody>
                    <a:bodyPr/>
                    <a:lstStyle/>
                    <a:p>
                      <a:pPr algn="l"/>
                      <a:r>
                        <a:rPr kumimoji="0" lang="tr-TR" sz="1200" b="0" kern="1200" baseline="0" dirty="0" smtClean="0">
                          <a:solidFill>
                            <a:schemeClr val="tx1"/>
                          </a:solidFill>
                          <a:latin typeface="+mj-lt"/>
                          <a:ea typeface="+mn-ea"/>
                          <a:cs typeface="+mn-cs"/>
                        </a:rPr>
                        <a:t>GÜLTEN DAYIOĞLU</a:t>
                      </a:r>
                    </a:p>
                  </a:txBody>
                  <a:tcPr/>
                </a:tc>
                <a:tc>
                  <a:txBody>
                    <a:bodyPr/>
                    <a:lstStyle/>
                    <a:p>
                      <a:pPr algn="l"/>
                      <a:r>
                        <a:rPr kumimoji="0" lang="tr-TR" sz="1200" b="0" kern="1200" baseline="0" dirty="0" smtClean="0">
                          <a:solidFill>
                            <a:schemeClr val="tx1"/>
                          </a:solidFill>
                          <a:latin typeface="+mj-lt"/>
                          <a:ea typeface="+mn-ea"/>
                          <a:cs typeface="+mn-cs"/>
                        </a:rPr>
                        <a:t>02 NİSAN 2022</a:t>
                      </a:r>
                    </a:p>
                    <a:p>
                      <a:pPr algn="l"/>
                      <a:r>
                        <a:rPr kumimoji="0" lang="tr-TR" sz="1200" b="0" kern="1200" baseline="0" dirty="0" smtClean="0">
                          <a:solidFill>
                            <a:schemeClr val="tx1"/>
                          </a:solidFill>
                          <a:latin typeface="+mj-lt"/>
                          <a:ea typeface="+mn-ea"/>
                          <a:cs typeface="+mn-cs"/>
                        </a:rPr>
                        <a:t>SAAT 20:00-21:00</a:t>
                      </a:r>
                    </a:p>
                  </a:txBody>
                  <a:tcPr/>
                </a:tc>
              </a:tr>
              <a:tr h="472115">
                <a:tc>
                  <a:txBody>
                    <a:bodyPr/>
                    <a:lstStyle/>
                    <a:p>
                      <a:pPr algn="l"/>
                      <a:r>
                        <a:rPr kumimoji="0" lang="tr-TR" sz="1200" b="0" kern="1200" baseline="0" dirty="0" smtClean="0">
                          <a:solidFill>
                            <a:schemeClr val="tx1"/>
                          </a:solidFill>
                          <a:latin typeface="+mj-lt"/>
                          <a:ea typeface="+mn-ea"/>
                          <a:cs typeface="+mn-cs"/>
                        </a:rPr>
                        <a:t>7. SINIF</a:t>
                      </a:r>
                    </a:p>
                  </a:txBody>
                  <a:tcPr/>
                </a:tc>
                <a:tc>
                  <a:txBody>
                    <a:bodyPr/>
                    <a:lstStyle/>
                    <a:p>
                      <a:pPr algn="l"/>
                      <a:r>
                        <a:rPr kumimoji="0" lang="tr-TR" sz="1200" b="0" kern="1200" baseline="0" dirty="0" smtClean="0">
                          <a:solidFill>
                            <a:schemeClr val="tx1"/>
                          </a:solidFill>
                          <a:latin typeface="+mj-lt"/>
                          <a:ea typeface="+mn-ea"/>
                          <a:cs typeface="+mn-cs"/>
                        </a:rPr>
                        <a:t>DEDEM NEREDE</a:t>
                      </a:r>
                    </a:p>
                  </a:txBody>
                  <a:tcPr/>
                </a:tc>
                <a:tc>
                  <a:txBody>
                    <a:bodyPr/>
                    <a:lstStyle/>
                    <a:p>
                      <a:pPr algn="l"/>
                      <a:r>
                        <a:rPr kumimoji="0" lang="tr-TR" sz="1200" b="0" kern="1200" baseline="0" dirty="0" smtClean="0">
                          <a:solidFill>
                            <a:schemeClr val="tx1"/>
                          </a:solidFill>
                          <a:latin typeface="+mj-lt"/>
                          <a:ea typeface="+mn-ea"/>
                          <a:cs typeface="+mn-cs"/>
                        </a:rPr>
                        <a:t>HANZADE SERVİ</a:t>
                      </a:r>
                    </a:p>
                  </a:txBody>
                  <a:tcPr/>
                </a:tc>
                <a:tc>
                  <a:txBody>
                    <a:bodyPr/>
                    <a:lstStyle/>
                    <a:p>
                      <a:pPr algn="l"/>
                      <a:r>
                        <a:rPr kumimoji="0" lang="tr-TR" sz="1200" b="0" kern="1200" baseline="0" dirty="0" smtClean="0">
                          <a:solidFill>
                            <a:schemeClr val="tx1"/>
                          </a:solidFill>
                          <a:latin typeface="+mj-lt"/>
                          <a:ea typeface="+mn-ea"/>
                          <a:cs typeface="+mn-cs"/>
                        </a:rPr>
                        <a:t>30 NİSAN 2022</a:t>
                      </a:r>
                    </a:p>
                    <a:p>
                      <a:pPr algn="l"/>
                      <a:r>
                        <a:rPr kumimoji="0" lang="tr-TR" sz="1200" b="0" kern="1200" baseline="0" dirty="0" smtClean="0">
                          <a:solidFill>
                            <a:schemeClr val="tx1"/>
                          </a:solidFill>
                          <a:latin typeface="+mj-lt"/>
                          <a:ea typeface="+mn-ea"/>
                          <a:cs typeface="+mn-cs"/>
                        </a:rPr>
                        <a:t>SAAT 20:00-21:00</a:t>
                      </a:r>
                    </a:p>
                  </a:txBody>
                  <a:tcPr/>
                </a:tc>
              </a:tr>
              <a:tr h="472116">
                <a:tc>
                  <a:txBody>
                    <a:bodyPr/>
                    <a:lstStyle/>
                    <a:p>
                      <a:pPr algn="l"/>
                      <a:r>
                        <a:rPr kumimoji="0" lang="tr-TR" sz="1200" b="0" kern="1200" baseline="0" dirty="0" smtClean="0">
                          <a:solidFill>
                            <a:schemeClr val="tx1"/>
                          </a:solidFill>
                          <a:latin typeface="+mj-lt"/>
                          <a:ea typeface="+mn-ea"/>
                          <a:cs typeface="+mn-cs"/>
                        </a:rPr>
                        <a:t>7. SINIF</a:t>
                      </a:r>
                    </a:p>
                  </a:txBody>
                  <a:tcPr/>
                </a:tc>
                <a:tc>
                  <a:txBody>
                    <a:bodyPr/>
                    <a:lstStyle/>
                    <a:p>
                      <a:pPr algn="l"/>
                      <a:r>
                        <a:rPr kumimoji="0" lang="tr-TR" sz="1200" b="0" kern="1200" baseline="0" dirty="0" smtClean="0">
                          <a:solidFill>
                            <a:schemeClr val="tx1"/>
                          </a:solidFill>
                          <a:latin typeface="+mj-lt"/>
                          <a:ea typeface="+mn-ea"/>
                          <a:cs typeface="+mn-cs"/>
                        </a:rPr>
                        <a:t>UMUT EKENLER</a:t>
                      </a:r>
                    </a:p>
                  </a:txBody>
                  <a:tcPr/>
                </a:tc>
                <a:tc>
                  <a:txBody>
                    <a:bodyPr/>
                    <a:lstStyle/>
                    <a:p>
                      <a:pPr algn="l"/>
                      <a:r>
                        <a:rPr kumimoji="0" lang="tr-TR" sz="1200" b="0" kern="1200" baseline="0" dirty="0" smtClean="0">
                          <a:solidFill>
                            <a:schemeClr val="tx1"/>
                          </a:solidFill>
                          <a:latin typeface="+mj-lt"/>
                          <a:ea typeface="+mn-ea"/>
                          <a:cs typeface="+mn-cs"/>
                        </a:rPr>
                        <a:t>NUR İÇÖZÜ</a:t>
                      </a:r>
                    </a:p>
                  </a:txBody>
                  <a:tcPr/>
                </a:tc>
                <a:tc>
                  <a:txBody>
                    <a:bodyPr/>
                    <a:lstStyle/>
                    <a:p>
                      <a:pPr algn="l"/>
                      <a:r>
                        <a:rPr kumimoji="0" lang="tr-TR" sz="1200" b="0" kern="1200" baseline="0" dirty="0" smtClean="0">
                          <a:solidFill>
                            <a:schemeClr val="tx1"/>
                          </a:solidFill>
                          <a:latin typeface="+mj-lt"/>
                          <a:ea typeface="+mn-ea"/>
                          <a:cs typeface="+mn-cs"/>
                        </a:rPr>
                        <a:t>14 MAYIS 2022</a:t>
                      </a:r>
                    </a:p>
                    <a:p>
                      <a:pPr algn="l"/>
                      <a:r>
                        <a:rPr kumimoji="0" lang="tr-TR" sz="1200" b="0" kern="1200" baseline="0" dirty="0" smtClean="0">
                          <a:solidFill>
                            <a:schemeClr val="tx1"/>
                          </a:solidFill>
                          <a:latin typeface="+mj-lt"/>
                          <a:ea typeface="+mn-ea"/>
                          <a:cs typeface="+mn-cs"/>
                        </a:rPr>
                        <a:t>SAAT 20:00-21:00</a:t>
                      </a:r>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1090</TotalTime>
  <Words>1211</Words>
  <PresentationFormat>Ekran Gösterisi (4:3)</PresentationFormat>
  <Paragraphs>242</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Akış</vt:lpstr>
      <vt:lpstr>Slayt 1</vt:lpstr>
      <vt:lpstr>Slayt 2</vt:lpstr>
      <vt:lpstr>Slayt 3</vt:lpstr>
      <vt:lpstr>Slayt 4</vt:lpstr>
      <vt:lpstr>Slayt 5</vt:lpstr>
      <vt:lpstr>Slayt 6</vt:lpstr>
      <vt:lpstr>Slayt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Tuğba</dc:creator>
  <cp:lastModifiedBy>Merve</cp:lastModifiedBy>
  <cp:revision>109</cp:revision>
  <dcterms:created xsi:type="dcterms:W3CDTF">2022-01-14T11:25:51Z</dcterms:created>
  <dcterms:modified xsi:type="dcterms:W3CDTF">2022-02-07T08:37:17Z</dcterms:modified>
</cp:coreProperties>
</file>